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5"/>
  </p:notesMasterIdLst>
  <p:sldIdLst>
    <p:sldId id="261" r:id="rId2"/>
    <p:sldId id="262" r:id="rId3"/>
    <p:sldId id="264" r:id="rId4"/>
    <p:sldId id="263" r:id="rId5"/>
    <p:sldId id="265" r:id="rId6"/>
    <p:sldId id="269" r:id="rId7"/>
    <p:sldId id="266" r:id="rId8"/>
    <p:sldId id="267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60" r:id="rId20"/>
    <p:sldId id="257" r:id="rId21"/>
    <p:sldId id="268" r:id="rId22"/>
    <p:sldId id="270" r:id="rId23"/>
    <p:sldId id="271" r:id="rId24"/>
    <p:sldId id="272" r:id="rId25"/>
    <p:sldId id="278" r:id="rId26"/>
    <p:sldId id="277" r:id="rId27"/>
    <p:sldId id="273" r:id="rId28"/>
    <p:sldId id="300" r:id="rId29"/>
    <p:sldId id="301" r:id="rId30"/>
    <p:sldId id="302" r:id="rId31"/>
    <p:sldId id="303" r:id="rId32"/>
    <p:sldId id="280" r:id="rId33"/>
    <p:sldId id="283" r:id="rId34"/>
    <p:sldId id="274" r:id="rId35"/>
    <p:sldId id="282" r:id="rId36"/>
    <p:sldId id="284" r:id="rId37"/>
    <p:sldId id="287" r:id="rId38"/>
    <p:sldId id="285" r:id="rId39"/>
    <p:sldId id="286" r:id="rId40"/>
    <p:sldId id="275" r:id="rId41"/>
    <p:sldId id="288" r:id="rId42"/>
    <p:sldId id="281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тная запись Майкрософт" initials="УзМ" lastIdx="0" clrIdx="0">
    <p:extLst>
      <p:ext uri="{19B8F6BF-5375-455C-9EA6-DF929625EA0E}">
        <p15:presenceInfo xmlns:p15="http://schemas.microsoft.com/office/powerpoint/2012/main" userId="6631ee100568a8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2B5F-36AC-480A-AA26-BA663C00F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7F2E-C87D-4262-A6E2-73D2CE6EC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5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9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0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3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5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0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7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9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7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7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2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6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3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8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3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7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3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1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1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7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4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7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2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97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26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2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5CF5-3CF5-431F-BEAF-90432C5674A7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1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dot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RxtKWQ3fStcVy16SQLFSqQ" TargetMode="External"/><Relationship Id="rId4" Type="http://schemas.openxmlformats.org/officeDocument/2006/relationships/hyperlink" Target="https://terabox.com/s/1sn7mSAd2iA-pQgw66S7c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2JnqgOv5V8BARjyYAJ08P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zIzhvlEKbssK-3S-WGDJo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Kva_EdzQMp6smT9ELloFJA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s7HpivtUgxT2H-ufuHrsM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tNy0X_PIg4ZSaZQHbD75w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p-NnCGbcsLUUVvHKuMCw5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terabox.com/s/1aEa_oCP-NEbDy8iYh-fj-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4ZzkgBcoSdFJE1FqE53LJ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Eje2TMWeZk8XDqYiLxUjh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KAYLX_G3EjzVlWgQu6CItw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IYGTeEncJjmwSCIkuO4B2w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FgyEC4wbDNV-f76NWFlziQ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wQEiNP9QxPHLVQLqosYwg" TargetMode="External"/><Relationship Id="rId5" Type="http://schemas.openxmlformats.org/officeDocument/2006/relationships/hyperlink" Target="https://idos.cz/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6.jp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38.png"/><Relationship Id="rId5" Type="http://schemas.openxmlformats.org/officeDocument/2006/relationships/image" Target="../media/image47.jpeg"/><Relationship Id="rId10" Type="http://schemas.openxmlformats.org/officeDocument/2006/relationships/image" Target="../media/image39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idos.cz/napoveda/#tipy_trik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idos.cz/napoveda/#tipy_triky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hyperlink" Target="https://terabox.com/s/1oI2o5mE5YKgrhCpz8DFWL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Seznam_m%C4%9Bst_v_%C4%8Cesk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eqNP8lQic5SU7aLsZAD_MA" TargetMode="External"/><Relationship Id="rId4" Type="http://schemas.openxmlformats.org/officeDocument/2006/relationships/hyperlink" Target="https://terabox.com/s/1GL0abBE7gf2_IRHTursZ8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9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664" y="133815"/>
            <a:ext cx="8820614" cy="220794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Ste</a:t>
            </a:r>
            <a:r>
              <a:rPr lang="en-US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cs-CZ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IT A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cademy s.r.o.</a:t>
            </a:r>
            <a: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Dlouhá 715/38</a:t>
            </a:r>
            <a:b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110 00 Praha - Staré Město 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2000" b="1" dirty="0"/>
              <a:t/>
            </a:r>
            <a:br>
              <a:rPr lang="ru-RU" sz="2000" b="1" dirty="0"/>
            </a:br>
            <a:r>
              <a:rPr lang="cs-CZ" sz="2000" b="1" dirty="0">
                <a:latin typeface="Arial Rounded MT Bold" panose="020F0704030504030204" pitchFamily="34" charset="0"/>
              </a:rPr>
              <a:t/>
            </a:r>
            <a:br>
              <a:rPr lang="cs-CZ" sz="2000" b="1" dirty="0">
                <a:latin typeface="Arial Rounded MT Bold" panose="020F0704030504030204" pitchFamily="34" charset="0"/>
              </a:rPr>
            </a:br>
            <a:r>
              <a:rPr lang="ru-RU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ДИПЛОМНАЯ РАБОТА НА ТЕМУ:</a:t>
            </a:r>
            <a:endParaRPr lang="en-US" sz="4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9694" y="5241534"/>
            <a:ext cx="6108101" cy="1117687"/>
          </a:xfrm>
        </p:spPr>
        <p:txBody>
          <a:bodyPr/>
          <a:lstStyle/>
          <a:p>
            <a:r>
              <a:rPr lang="ru-RU" dirty="0" smtClean="0"/>
              <a:t>Автор: </a:t>
            </a:r>
            <a:r>
              <a:rPr lang="ru-RU" b="1" dirty="0" smtClean="0">
                <a:hlinkClick r:id="rId3"/>
              </a:rPr>
              <a:t>Александр Доцу</a:t>
            </a:r>
            <a:endParaRPr lang="ru-RU" b="1" dirty="0" smtClean="0"/>
          </a:p>
          <a:p>
            <a:r>
              <a:rPr lang="ru-RU" dirty="0" smtClean="0"/>
              <a:t>Руководитель: </a:t>
            </a:r>
            <a:r>
              <a:rPr lang="ru-RU" b="1" dirty="0" err="1" smtClean="0"/>
              <a:t>Замировский</a:t>
            </a:r>
            <a:r>
              <a:rPr lang="ru-RU" b="1" dirty="0" smtClean="0"/>
              <a:t> Виталий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33" y="3873988"/>
            <a:ext cx="2941368" cy="1088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463259" y="6346156"/>
            <a:ext cx="15993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dirty="0">
                <a:latin typeface="Arial Rounded MT Bold" panose="020F0704030504030204" pitchFamily="34" charset="0"/>
              </a:rPr>
              <a:t>Prague 2024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Тестирование транспортного сервиса </a:t>
            </a:r>
            <a:r>
              <a:rPr lang="cs-CZ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IDOS.cz</a:t>
            </a:r>
            <a:endParaRPr lang="en-US" sz="4600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8" y="357770"/>
            <a:ext cx="907896" cy="90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1</a:t>
            </a:r>
            <a:r>
              <a:rPr lang="ru-RU" sz="2000" dirty="0" smtClean="0"/>
              <a:t>.1.3. </a:t>
            </a:r>
            <a:r>
              <a:rPr lang="ru-RU" sz="2000" dirty="0"/>
              <a:t>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 </a:t>
            </a:r>
            <a:r>
              <a:rPr lang="ru-RU" sz="2000" dirty="0" smtClean="0"/>
              <a:t>     данными</a:t>
            </a:r>
            <a:r>
              <a:rPr lang="ru-RU" sz="2000" dirty="0"/>
              <a:t>, с фильтром "По Приезду"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</a:t>
            </a:r>
            <a:r>
              <a:rPr lang="ru-RU" sz="1200" dirty="0" smtClean="0"/>
              <a:t>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</a:t>
            </a:r>
            <a:r>
              <a:rPr lang="ru-RU" sz="1200" dirty="0" err="1"/>
              <a:t>Prijezd</a:t>
            </a:r>
            <a:r>
              <a:rPr lang="ru-RU" sz="1200" dirty="0"/>
              <a:t>", расположенный правее графы "Время", сразу после </a:t>
            </a:r>
            <a:r>
              <a:rPr lang="ru-RU" sz="1200" dirty="0" err="1"/>
              <a:t>радиобокса</a:t>
            </a:r>
            <a:r>
              <a:rPr lang="ru-RU" sz="1200" dirty="0"/>
              <a:t> "</a:t>
            </a:r>
            <a:r>
              <a:rPr lang="ru-RU" sz="1200" dirty="0" err="1" smtClean="0"/>
              <a:t>Odjezd</a:t>
            </a:r>
            <a:r>
              <a:rPr lang="ru-RU" sz="12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В графы "Дата/</a:t>
            </a:r>
            <a:r>
              <a:rPr lang="ru-RU" sz="1200" dirty="0" err="1"/>
              <a:t>Dnes</a:t>
            </a:r>
            <a:r>
              <a:rPr lang="ru-RU" sz="1200" dirty="0"/>
              <a:t>" и "Время/</a:t>
            </a:r>
            <a:r>
              <a:rPr lang="ru-RU" sz="1200" dirty="0" err="1"/>
              <a:t>Ted</a:t>
            </a:r>
            <a:r>
              <a:rPr lang="ru-RU" sz="1200" dirty="0"/>
              <a:t>" функция random_datetime_generator вставляет рандомные дату и время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</a:t>
            </a:r>
            <a:r>
              <a:rPr lang="ru-RU" sz="1200" dirty="0"/>
              <a:t>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либо </a:t>
            </a:r>
            <a:r>
              <a:rPr lang="ru-RU" sz="1200" dirty="0"/>
              <a:t>клавишей ARROR_DOWN</a:t>
            </a:r>
            <a:r>
              <a:rPr lang="ru-RU" sz="1200" dirty="0"/>
              <a:t> чтобы </a:t>
            </a:r>
            <a:r>
              <a:rPr lang="ru-RU" sz="1200" dirty="0" smtClean="0"/>
              <a:t>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 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terabox.com/s/1sn7mSAd2iA-pQgw66S7cMA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</a:t>
            </a:r>
            <a:r>
              <a:rPr lang="en-US" sz="2000" dirty="0" smtClean="0"/>
              <a:t>4</a:t>
            </a:r>
            <a:r>
              <a:rPr lang="ru-RU" sz="2000" dirty="0"/>
              <a:t>. Тестирование построения маршрута с верными данными,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       </a:t>
            </a:r>
            <a:r>
              <a:rPr lang="ru-RU" sz="2000" dirty="0" smtClean="0"/>
              <a:t>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3"/>
            <a:ext cx="8718119" cy="28587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Excel </a:t>
            </a:r>
            <a:r>
              <a:rPr lang="ru-RU" sz="1200" dirty="0"/>
              <a:t>файл добавляется в </a:t>
            </a:r>
            <a:r>
              <a:rPr lang="en-US" sz="1200" dirty="0" err="1"/>
              <a:t>PyCharm</a:t>
            </a:r>
            <a:r>
              <a:rPr lang="en-US" sz="1200" dirty="0"/>
              <a:t> </a:t>
            </a:r>
            <a:r>
              <a:rPr lang="ru-RU" sz="1200" dirty="0"/>
              <a:t>при помощи пакета «</a:t>
            </a:r>
            <a:r>
              <a:rPr lang="en-US" sz="1200" dirty="0"/>
              <a:t>import </a:t>
            </a:r>
            <a:r>
              <a:rPr lang="en-US" sz="1200" b="1" dirty="0">
                <a:solidFill>
                  <a:srgbClr val="FFC000"/>
                </a:solidFill>
              </a:rPr>
              <a:t>pandas</a:t>
            </a:r>
            <a:r>
              <a:rPr lang="ru-RU" sz="1200" b="1" dirty="0">
                <a:solidFill>
                  <a:srgbClr val="FFC000"/>
                </a:solidFill>
              </a:rPr>
              <a:t>»</a:t>
            </a:r>
            <a:r>
              <a:rPr lang="en-US" sz="1200" dirty="0"/>
              <a:t> </a:t>
            </a:r>
            <a:r>
              <a:rPr lang="ru-RU" sz="1200" dirty="0"/>
              <a:t>(для удобства в коде он используется как </a:t>
            </a:r>
            <a:r>
              <a:rPr lang="ru-RU" sz="1200" b="1" dirty="0">
                <a:solidFill>
                  <a:srgbClr val="FFC000"/>
                </a:solidFill>
              </a:rPr>
              <a:t>«</a:t>
            </a:r>
            <a:r>
              <a:rPr lang="en-US" sz="1200" b="1" dirty="0" err="1">
                <a:solidFill>
                  <a:srgbClr val="FFC000"/>
                </a:solidFill>
              </a:rPr>
              <a:t>pd</a:t>
            </a:r>
            <a:r>
              <a:rPr lang="ru-RU" sz="1200" b="1" dirty="0">
                <a:solidFill>
                  <a:srgbClr val="FFC000"/>
                </a:solidFill>
              </a:rPr>
              <a:t>»)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terabox.com/s/1RxtKWQ3fStcVy16SQLFSqQ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1" y="2637323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9" y="6360696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1</a:t>
            </a:r>
            <a:r>
              <a:rPr lang="ru-RU" sz="2000" dirty="0" smtClean="0"/>
              <a:t>.1.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Тестирование построения маршрута с вводом </a:t>
            </a:r>
            <a:r>
              <a:rPr lang="en-US" sz="2000" dirty="0" smtClean="0"/>
              <a:t> 	  	       </a:t>
            </a:r>
            <a:r>
              <a:rPr lang="ru-RU" sz="2000" dirty="0" smtClean="0"/>
              <a:t>рандомных </a:t>
            </a:r>
            <a:r>
              <a:rPr lang="ru-RU" sz="2000" dirty="0"/>
              <a:t>данных по первым двум буквам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40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1.2.1. </a:t>
            </a:r>
            <a:r>
              <a:rPr lang="ru-RU" sz="2000" dirty="0"/>
              <a:t>Тестирование построения маршрута с верными данными</a:t>
            </a:r>
            <a:r>
              <a:rPr lang="ru-RU" sz="2000" dirty="0" smtClean="0"/>
              <a:t>,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</a:t>
            </a:r>
            <a:r>
              <a:rPr lang="ru-RU" sz="2000" dirty="0"/>
              <a:t>с фильтром "Только прямые рейсы""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0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4366246"/>
            <a:ext cx="8835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"address_from_2" и "</a:t>
            </a:r>
            <a:r>
              <a:rPr lang="ru-RU" sz="1200" dirty="0" smtClean="0"/>
              <a:t>address_to_2«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ru-RU" sz="1200" dirty="0"/>
              <a:t>Негативный сценарий - Проверить поиск маршрута с фильтром "Только прямые рейсы" и с данными, по которым нет прямых </a:t>
            </a:r>
            <a:r>
              <a:rPr lang="ru-RU" sz="1200" dirty="0" smtClean="0"/>
              <a:t>маршрутов</a:t>
            </a:r>
            <a:r>
              <a:rPr lang="ru-RU" sz="1200" dirty="0"/>
              <a:t>,  запущенный кнопкой "HLEDAT".    Цель - проверить появление окна "Такие рейсы не найдены"</a:t>
            </a:r>
          </a:p>
          <a:p>
            <a:pPr algn="just"/>
            <a:r>
              <a:rPr lang="ru-RU" sz="1200" dirty="0" smtClean="0"/>
              <a:t>	</a:t>
            </a:r>
          </a:p>
          <a:p>
            <a:pPr algn="just"/>
            <a:r>
              <a:rPr lang="ru-RU" sz="1200" dirty="0"/>
              <a:t>	</a:t>
            </a:r>
            <a:r>
              <a:rPr lang="ru-RU" sz="1200" dirty="0" smtClean="0"/>
              <a:t>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terabox.com/s/1zIzhvlEKbssK-3S-WGDJoQ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" y="652593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3309" y="857320"/>
            <a:ext cx="878153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При помощи функции </a:t>
            </a:r>
            <a:r>
              <a:rPr lang="ru-RU" sz="1200" dirty="0" err="1"/>
              <a:t>random_letters</a:t>
            </a:r>
            <a:r>
              <a:rPr lang="ru-RU" sz="1200" dirty="0"/>
              <a:t> в  графу "Odkud" вставляются рандомные 2 буквы латинского </a:t>
            </a:r>
            <a:r>
              <a:rPr lang="ru-RU" sz="1200" dirty="0" smtClean="0"/>
              <a:t>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выпадающего списка в графе  "Odkud" </a:t>
            </a:r>
            <a:r>
              <a:rPr lang="ru-RU" sz="1200" dirty="0" smtClean="0"/>
              <a:t>выбирается </a:t>
            </a:r>
            <a:r>
              <a:rPr lang="ru-RU" sz="1200" dirty="0" err="1"/>
              <a:t>рандомное</a:t>
            </a:r>
            <a:r>
              <a:rPr lang="ru-RU" sz="1200" dirty="0"/>
              <a:t> значение </a:t>
            </a:r>
            <a:r>
              <a:rPr lang="ru-RU" sz="1200" dirty="0" smtClean="0"/>
              <a:t>кликом по нему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Далее, при </a:t>
            </a:r>
            <a:r>
              <a:rPr lang="ru-RU" sz="1200" dirty="0"/>
              <a:t>помощи </a:t>
            </a:r>
            <a:r>
              <a:rPr lang="ru-RU" sz="1200" dirty="0" smtClean="0"/>
              <a:t>этой же функции </a:t>
            </a:r>
            <a:r>
              <a:rPr lang="ru-RU" sz="1200" dirty="0" err="1"/>
              <a:t>random_letters</a:t>
            </a:r>
            <a:r>
              <a:rPr lang="ru-RU" sz="1200" dirty="0"/>
              <a:t> в  графу "</a:t>
            </a:r>
            <a:r>
              <a:rPr lang="ru-RU" sz="1200" dirty="0" err="1"/>
              <a:t>Kam</a:t>
            </a:r>
            <a:r>
              <a:rPr lang="ru-RU" sz="1200" dirty="0"/>
              <a:t>" </a:t>
            </a:r>
            <a:r>
              <a:rPr lang="ru-RU" sz="1200" dirty="0" smtClean="0"/>
              <a:t>вставляются </a:t>
            </a:r>
            <a:r>
              <a:rPr lang="ru-RU" sz="1200" dirty="0"/>
              <a:t>рандомные 2 буквы латинского 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/>
              <a:t>, либо клавишей </a:t>
            </a:r>
            <a:r>
              <a:rPr lang="en-US" sz="1200" dirty="0" smtClean="0"/>
              <a:t>ARROR_DOWN</a:t>
            </a:r>
            <a:r>
              <a:rPr lang="ru-RU" sz="1200" dirty="0" smtClean="0"/>
              <a:t>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terabox.com/s/12JnqgOv5V8BARjyYAJ08Pg</a:t>
            </a:r>
            <a:r>
              <a:rPr lang="ru-RU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1.2.2. Тестирование построения маршрута с верными данными,</a:t>
            </a:r>
            <a:br>
              <a:rPr lang="ru-RU" sz="2000" dirty="0"/>
            </a:br>
            <a:r>
              <a:rPr lang="ru-RU" sz="2000" dirty="0"/>
              <a:t>	       с фильтром "Только прямые рейсы"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1.3.1</a:t>
            </a:r>
            <a:r>
              <a:rPr lang="ru-RU" sz="2000" dirty="0"/>
              <a:t>. Тестирование построения маршрута с неверными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запущенным </a:t>
            </a:r>
            <a:r>
              <a:rPr lang="ru-RU" sz="2000" dirty="0"/>
              <a:t>клавишей "ENTER" с клавиатуры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3254" y="872275"/>
            <a:ext cx="88359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err="1" smtClean="0"/>
              <a:t>address_from</a:t>
            </a:r>
            <a:r>
              <a:rPr lang="ru-RU" sz="1200" dirty="0" smtClean="0"/>
              <a:t>" </a:t>
            </a:r>
            <a:r>
              <a:rPr lang="ru-RU" sz="1200" dirty="0"/>
              <a:t>и "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err="1"/>
              <a:t>радиобокс</a:t>
            </a:r>
            <a:r>
              <a:rPr lang="ru-RU" sz="1200" dirty="0"/>
              <a:t>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 smtClean="0"/>
          </a:p>
          <a:p>
            <a:pPr algn="just"/>
            <a:r>
              <a:rPr lang="ru-RU" sz="1200" dirty="0"/>
              <a:t>Позитивный сценарий - Проверить поиск маршрута с фильтром "Только прямые рейсы" и с данными, по которым есть прямые </a:t>
            </a:r>
            <a:r>
              <a:rPr lang="ru-RU" sz="1200" dirty="0" err="1"/>
              <a:t>марщруты</a:t>
            </a:r>
            <a:r>
              <a:rPr lang="ru-RU" sz="1200" dirty="0"/>
              <a:t>,  запущенный кнопкой "HLEDAT".    Цель - проверить отсутствие окна "Такие рейсы не найдены"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terabox.com/s/1s7HpivtUgxT2H-ufuHrsMg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82791" y="4319722"/>
            <a:ext cx="8720666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address_from</a:t>
            </a:r>
            <a:r>
              <a:rPr lang="ru-RU" sz="1200" dirty="0"/>
              <a:t>" и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сценарий - Проверить функцию запуска поиска маршрута с заведомо неверными данными, запущенный кнопкой "HLEDAT"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9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terabox.com/s/1Kva_EdzQMp6smT9ELloFJA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3.</a:t>
            </a:r>
            <a:r>
              <a:rPr lang="ru-RU" sz="2000" dirty="0" smtClean="0"/>
              <a:t>2. </a:t>
            </a:r>
            <a:r>
              <a:rPr lang="ru-RU" sz="2000" dirty="0"/>
              <a:t>Тестирование построения маршрута с неверными </a:t>
            </a:r>
            <a:r>
              <a:rPr lang="en-US" sz="2000" dirty="0" smtClean="0"/>
              <a:t>	 	      </a:t>
            </a:r>
            <a:r>
              <a:rPr lang="ru-RU" sz="2000" dirty="0" smtClean="0"/>
              <a:t>данными</a:t>
            </a:r>
            <a:r>
              <a:rPr lang="ru-RU" sz="2000" dirty="0"/>
              <a:t>, запущенный кнопкой "HLEDAT"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2935708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1.3.3</a:t>
            </a:r>
            <a:r>
              <a:rPr lang="ru-RU" sz="2000" dirty="0"/>
              <a:t>. Тестирование построения маршрута с 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 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3619099"/>
            <a:ext cx="8941869" cy="32389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3629" y="766397"/>
            <a:ext cx="88359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“</a:t>
            </a:r>
            <a:r>
              <a:rPr lang="en-US" sz="1200" dirty="0"/>
              <a:t>invalid_</a:t>
            </a:r>
            <a:r>
              <a:rPr lang="ru-RU" sz="1200" dirty="0" err="1"/>
              <a:t>address_from</a:t>
            </a:r>
            <a:r>
              <a:rPr lang="ru-RU" sz="1200" dirty="0"/>
              <a:t>" и “</a:t>
            </a:r>
            <a:r>
              <a:rPr lang="en-US" sz="1200" dirty="0"/>
              <a:t>invalid_</a:t>
            </a:r>
            <a:r>
              <a:rPr lang="ru-RU" sz="1200" dirty="0" err="1"/>
              <a:t>address_to</a:t>
            </a:r>
            <a:r>
              <a:rPr lang="en-US" sz="1200" dirty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Поиск  не должен запуститься, а должно появиться уведомление, что тест прошел успешно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</a:t>
            </a:r>
            <a:r>
              <a:rPr lang="ru-RU" sz="1200" dirty="0" smtClean="0"/>
              <a:t>сце</a:t>
            </a:r>
            <a:r>
              <a:rPr lang="ru-RU" sz="1200" dirty="0"/>
              <a:t>н</a:t>
            </a:r>
            <a:r>
              <a:rPr lang="ru-RU" sz="1200" dirty="0" smtClean="0"/>
              <a:t>арий </a:t>
            </a:r>
            <a:r>
              <a:rPr lang="ru-RU" sz="1200" dirty="0"/>
              <a:t>- Проверить функцию запуска поиска маршрута с заведомо верными данными, запущенный кнопкой "</a:t>
            </a:r>
            <a:r>
              <a:rPr lang="ru-RU" sz="1200" dirty="0" smtClean="0"/>
              <a:t>HLEDAT«</a:t>
            </a:r>
          </a:p>
          <a:p>
            <a:pPr algn="just"/>
            <a:endParaRPr lang="ru-RU" sz="10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terabox.com/s/1p-NnCGbcsLUUVvHKuMCw5g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" y="2575329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87670"/>
            <a:ext cx="8933847" cy="209028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500" y="3607452"/>
            <a:ext cx="9018872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 smtClean="0"/>
              <a:t>, графа </a:t>
            </a:r>
            <a:r>
              <a:rPr lang="en-US" sz="1200" dirty="0" smtClean="0"/>
              <a:t>“</a:t>
            </a:r>
            <a:r>
              <a:rPr lang="en-US" sz="1200" dirty="0" err="1" smtClean="0"/>
              <a:t>Wrong_Locality</a:t>
            </a:r>
            <a:r>
              <a:rPr lang="en-US" sz="1200" dirty="0" smtClean="0"/>
              <a:t>”</a:t>
            </a:r>
            <a:r>
              <a:rPr lang="ru-RU" sz="1200" dirty="0" smtClean="0"/>
              <a:t>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</a:t>
            </a:r>
            <a:r>
              <a:rPr lang="en-US" sz="1200" dirty="0" smtClean="0"/>
              <a:t>. </a:t>
            </a:r>
            <a:r>
              <a:rPr lang="ru-RU" sz="1200" dirty="0"/>
              <a:t>Поиск  не должен запуститься, а должно появиться в обоих графах ввода должно быть уведомление, что введены неверные </a:t>
            </a:r>
            <a:r>
              <a:rPr lang="ru-RU" sz="1200" dirty="0" smtClean="0"/>
              <a:t>данные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кликнуть на иконку "Меню", выбрать иконку "Корзины - очистить форматы", отметить </a:t>
            </a:r>
            <a:r>
              <a:rPr lang="ru-RU" sz="1200" dirty="0" err="1"/>
              <a:t>чекбокс</a:t>
            </a:r>
            <a:r>
              <a:rPr lang="ru-RU" sz="1200" dirty="0"/>
              <a:t> "стереть использованные расписания" и кликнуть кнопку "Удалить отмеченное/</a:t>
            </a:r>
            <a:r>
              <a:rPr lang="ru-RU" sz="1200" dirty="0" err="1"/>
              <a:t>smazat</a:t>
            </a:r>
            <a:r>
              <a:rPr lang="ru-RU" sz="1200" dirty="0"/>
              <a:t> </a:t>
            </a:r>
            <a:r>
              <a:rPr lang="ru-RU" sz="1200" dirty="0" err="1" smtClean="0"/>
              <a:t>oznacene</a:t>
            </a:r>
            <a:r>
              <a:rPr lang="ru-RU" sz="1200" dirty="0" smtClean="0"/>
              <a:t>“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Заново запустить тест на количество итераций, указанное в переменной</a:t>
            </a:r>
            <a:r>
              <a:rPr lang="ru-RU" sz="1200" b="1" dirty="0"/>
              <a:t> </a:t>
            </a:r>
            <a:r>
              <a:rPr lang="ru-RU" sz="1200" b="1" dirty="0" err="1"/>
              <a:t>repeat_count</a:t>
            </a:r>
            <a:r>
              <a:rPr lang="ru-RU" sz="1200" b="1" dirty="0"/>
              <a:t> 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 smtClean="0"/>
              <a:t>Негативный </a:t>
            </a:r>
            <a:r>
              <a:rPr lang="ru-RU" sz="1200" dirty="0"/>
              <a:t>сценарий - Проверить поиск маршрута с заведомо не верными данными, подгружаемыми из графы "</a:t>
            </a:r>
            <a:r>
              <a:rPr lang="ru-RU" sz="1200" dirty="0" err="1"/>
              <a:t>Wrong_Locality</a:t>
            </a:r>
            <a:r>
              <a:rPr lang="ru-RU" sz="1200" dirty="0"/>
              <a:t>" файла "Czech_Republic_Locations.xlsx"</a:t>
            </a:r>
          </a:p>
          <a:p>
            <a:pPr algn="just"/>
            <a:endParaRPr lang="ru-RU" sz="600" dirty="0" smtClean="0"/>
          </a:p>
          <a:p>
            <a:pPr algn="just"/>
            <a:r>
              <a:rPr lang="ru-RU" sz="1200" dirty="0"/>
              <a:t>	</a:t>
            </a:r>
            <a:r>
              <a:rPr lang="en-US" sz="1200" dirty="0" smtClean="0"/>
              <a:t>   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terabox.com/s/1DtNy0X_PIg4ZSaZQHbD75w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4.1</a:t>
            </a:r>
            <a:r>
              <a:rPr lang="ru-RU" sz="2000" dirty="0" smtClean="0"/>
              <a:t>. </a:t>
            </a:r>
            <a:r>
              <a:rPr lang="ru-RU" sz="2000" dirty="0"/>
              <a:t>Тестирование добавления построенного маршрута в "Избранное"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58" y="28875"/>
            <a:ext cx="635267" cy="63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801981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</a:t>
            </a:r>
            <a:r>
              <a:rPr lang="en-US" sz="2000" dirty="0" smtClean="0"/>
              <a:t>5</a:t>
            </a:r>
            <a:r>
              <a:rPr lang="ru-RU" sz="2000" dirty="0" smtClean="0"/>
              <a:t>.</a:t>
            </a:r>
            <a:r>
              <a:rPr lang="en-US" sz="2000" dirty="0" smtClean="0"/>
              <a:t>1</a:t>
            </a:r>
            <a:r>
              <a:rPr lang="ru-RU" sz="2000" dirty="0" smtClean="0"/>
              <a:t>.</a:t>
            </a:r>
            <a:r>
              <a:rPr lang="en-US" sz="2000" dirty="0" smtClean="0"/>
              <a:t> </a:t>
            </a:r>
            <a:r>
              <a:rPr lang="ru-RU" sz="2000" dirty="0" smtClean="0"/>
              <a:t>и 1.5.2  </a:t>
            </a:r>
            <a:r>
              <a:rPr lang="ru-RU" sz="2000" dirty="0"/>
              <a:t>Тестирование построения карты </a:t>
            </a:r>
            <a:r>
              <a:rPr lang="ru-RU" sz="2000" dirty="0" smtClean="0"/>
              <a:t>на маршрутах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            </a:t>
            </a:r>
            <a:r>
              <a:rPr lang="ru-RU" sz="2000" dirty="0"/>
              <a:t>Прага-Брно и </a:t>
            </a:r>
            <a:r>
              <a:rPr lang="ru-RU" sz="2000" dirty="0" err="1"/>
              <a:t>Оломоуц</a:t>
            </a:r>
            <a:r>
              <a:rPr lang="ru-RU" sz="2000" dirty="0"/>
              <a:t>-Брно</a:t>
            </a:r>
            <a:endParaRPr lang="ru-RU" sz="2000" dirty="0" smtClean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67377" y="4446873"/>
            <a:ext cx="9076623" cy="241112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6627" y="718271"/>
            <a:ext cx="8835992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</a:t>
            </a:r>
            <a:r>
              <a:rPr lang="ru-RU" sz="1200" dirty="0" err="1"/>
              <a:t>рандомно</a:t>
            </a:r>
            <a:r>
              <a:rPr lang="ru-RU" sz="1200" dirty="0"/>
              <a:t>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"Добавить в Избранное" и кликнуть на </a:t>
            </a:r>
            <a:r>
              <a:rPr lang="ru-RU" sz="1200" dirty="0" smtClean="0"/>
              <a:t>нее</a:t>
            </a:r>
            <a:r>
              <a:rPr lang="en-US" sz="1200" dirty="0" smtClean="0"/>
              <a:t>. </a:t>
            </a:r>
            <a:r>
              <a:rPr lang="ru-RU" sz="1200" dirty="0"/>
              <a:t>Иконка должна стать менее видимой на странице, а на иконке "Избранное" должно появиться число добавленных </a:t>
            </a:r>
            <a:r>
              <a:rPr lang="ru-RU" sz="1200" dirty="0" smtClean="0"/>
              <a:t>записей</a:t>
            </a:r>
            <a:r>
              <a:rPr lang="en-US" sz="12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</a:t>
            </a:r>
            <a:r>
              <a:rPr lang="ru-RU" sz="1200" dirty="0" smtClean="0"/>
              <a:t>пролистать </a:t>
            </a:r>
            <a:r>
              <a:rPr lang="ru-RU" sz="1200" dirty="0"/>
              <a:t>страницу до следующей иконки "Добавить в Избранное" и кликнуть на </a:t>
            </a:r>
            <a:r>
              <a:rPr lang="ru-RU" sz="1200" dirty="0" smtClean="0"/>
              <a:t>нее. Должно произойти то же самой что и в предыдущем шаге.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будет кликнута последняя иконка "Добавить в Избранное" на странице, нужно кликнуть на иконку "</a:t>
            </a:r>
            <a:r>
              <a:rPr lang="ru-RU" sz="1200" dirty="0" smtClean="0"/>
              <a:t>Избранное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откроется страница "Избранное", нужно пролистать страницу вниз до последней </a:t>
            </a:r>
            <a:r>
              <a:rPr lang="ru-RU" sz="1200" dirty="0" smtClean="0"/>
              <a:t>записи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0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terabox.com/s/1Eje2TMWeZk8XDqYiLxUjhw</a:t>
            </a:r>
            <a:r>
              <a:rPr lang="en-US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7" y="3451228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" y="6506059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39543"/>
            <a:ext cx="9001223" cy="304318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0" y="445734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smtClean="0"/>
              <a:t>address_from_4" </a:t>
            </a:r>
            <a:r>
              <a:rPr lang="ru-RU" sz="1200" dirty="0"/>
              <a:t>и "</a:t>
            </a:r>
            <a:r>
              <a:rPr lang="ru-RU" sz="1200" dirty="0" smtClean="0"/>
              <a:t>address_to_3</a:t>
            </a:r>
            <a:r>
              <a:rPr lang="en-US" sz="1200" dirty="0" smtClean="0"/>
              <a:t>”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странице, должны появиться маршруты.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/>
              <a:t>mape</a:t>
            </a:r>
            <a:r>
              <a:rPr lang="ru-RU" sz="1200" dirty="0"/>
              <a:t>" и кликнуть на </a:t>
            </a:r>
            <a:r>
              <a:rPr lang="ru-RU" sz="1200" dirty="0" smtClean="0"/>
              <a:t>нее, затем на следующую и так до конца списка. Когда </a:t>
            </a:r>
            <a:r>
              <a:rPr lang="ru-RU" sz="1200" dirty="0"/>
              <a:t>будет закрыта последняя иконка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/>
              <a:t>mape"завершить</a:t>
            </a:r>
            <a:r>
              <a:rPr lang="ru-RU" sz="1200" dirty="0"/>
              <a:t> тест и вывести отчет о количестве открытых карт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/>
              <a:t>Позитивный сценарий  - Тестирование построения карты на маршруте </a:t>
            </a:r>
            <a:r>
              <a:rPr lang="ru-RU" sz="1200" dirty="0" err="1"/>
              <a:t>Оломоуц</a:t>
            </a:r>
            <a:r>
              <a:rPr lang="ru-RU" sz="1200" dirty="0"/>
              <a:t>-Брно. Нужен для постоянного </a:t>
            </a:r>
            <a:r>
              <a:rPr lang="ru-RU" sz="1200" dirty="0" err="1"/>
              <a:t>воспроизведления</a:t>
            </a:r>
            <a:r>
              <a:rPr lang="ru-RU" sz="1200" dirty="0"/>
              <a:t> бага на карте </a:t>
            </a:r>
            <a:r>
              <a:rPr lang="ru-RU" sz="1200" dirty="0" smtClean="0"/>
              <a:t>!!!</a:t>
            </a:r>
            <a:endParaRPr lang="ru-RU" sz="600" dirty="0"/>
          </a:p>
          <a:p>
            <a:pPr algn="just"/>
            <a:endParaRPr lang="ru-RU" sz="300" dirty="0" smtClean="0"/>
          </a:p>
          <a:p>
            <a:pPr algn="just"/>
            <a:r>
              <a:rPr lang="ru-RU" sz="1200" dirty="0" smtClean="0"/>
              <a:t> </a:t>
            </a:r>
            <a:r>
              <a:rPr lang="en-US" sz="1200" dirty="0" smtClean="0"/>
              <a:t> </a:t>
            </a:r>
            <a:r>
              <a:rPr lang="ru-RU" sz="1200" dirty="0" smtClean="0"/>
              <a:t>     Видео </a:t>
            </a:r>
            <a:r>
              <a:rPr lang="ru-RU" sz="1200" dirty="0"/>
              <a:t>по </a:t>
            </a:r>
            <a:r>
              <a:rPr lang="ru-RU" sz="1200" dirty="0" smtClean="0"/>
              <a:t>ссылкам: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terabox.com/s/14ZzkgBcoSdFJE1FqE53LJg</a:t>
            </a:r>
            <a:r>
              <a:rPr lang="ru-RU" sz="1200" dirty="0" smtClean="0"/>
              <a:t> и </a:t>
            </a:r>
            <a:r>
              <a:rPr lang="en-US" sz="1200" dirty="0">
                <a:hlinkClick r:id="rId7"/>
              </a:rPr>
              <a:t>https://</a:t>
            </a:r>
            <a:r>
              <a:rPr lang="en-US" sz="1200" dirty="0" smtClean="0">
                <a:hlinkClick r:id="rId7"/>
              </a:rPr>
              <a:t>terabox.com/s/1aEa_oCP-NEbDy8iYh-fj-Q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en-US" sz="2000" dirty="0" smtClean="0"/>
              <a:t>3</a:t>
            </a:r>
            <a:r>
              <a:rPr lang="ru-RU" sz="2000" dirty="0"/>
              <a:t>. Тестирование построения карты с использованием </a:t>
            </a:r>
            <a:r>
              <a:rPr lang="ru-RU" sz="2000" dirty="0" smtClean="0"/>
              <a:t>	   	 рандомных </a:t>
            </a:r>
            <a:r>
              <a:rPr lang="ru-RU" sz="2000" dirty="0"/>
              <a:t>данных  из файла "Czech_Republic_Locations.xlsx"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6" y="4834574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74289" y="1057843"/>
            <a:ext cx="881239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нее, затем на следующую и так до конца списка.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с использованием рандомных данных  из файла "</a:t>
            </a:r>
            <a:r>
              <a:rPr lang="ru-RU" sz="1400" dirty="0" smtClean="0"/>
              <a:t>Czech_Republic_Locations.xlsx«</a:t>
            </a:r>
          </a:p>
          <a:p>
            <a:pPr algn="just"/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terabox.com/s/1KAYLX_G3EjzVlWgQu6CItw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429447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88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ru-RU" sz="2000" dirty="0"/>
              <a:t>4. Тестирование построения карты и проверка функционала </a:t>
            </a:r>
            <a:r>
              <a:rPr lang="ru-RU" sz="2000" dirty="0" smtClean="0"/>
              <a:t>	       работы </a:t>
            </a:r>
            <a:r>
              <a:rPr lang="ru-RU" sz="2000" dirty="0"/>
              <a:t>приближения и отдаления (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in</a:t>
            </a:r>
            <a:r>
              <a:rPr lang="ru-RU" sz="2000" dirty="0"/>
              <a:t>, 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out</a:t>
            </a:r>
            <a:r>
              <a:rPr lang="ru-RU" sz="2000" dirty="0"/>
              <a:t>)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9" y="5473671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3347" y="941512"/>
            <a:ext cx="881239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Приблизить </a:t>
            </a:r>
            <a:r>
              <a:rPr lang="ru-RU" sz="1400" dirty="0"/>
              <a:t>карты с тройным увеличением, </a:t>
            </a:r>
            <a:r>
              <a:rPr lang="ru-RU" sz="1400" dirty="0" smtClean="0"/>
              <a:t>отдалить  </a:t>
            </a:r>
            <a:r>
              <a:rPr lang="ru-RU" sz="1400" dirty="0"/>
              <a:t>карты тройным </a:t>
            </a:r>
            <a:r>
              <a:rPr lang="ru-RU" sz="1400" dirty="0" smtClean="0"/>
              <a:t>уменьшением, кликнуть </a:t>
            </a:r>
            <a:r>
              <a:rPr lang="ru-RU" sz="1400" dirty="0"/>
              <a:t>на иконку "Х" в правом верхнем углу </a:t>
            </a:r>
            <a:r>
              <a:rPr lang="ru-RU" sz="1400" dirty="0" smtClean="0"/>
              <a:t>карты.</a:t>
            </a:r>
            <a:endParaRPr lang="ru-RU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следующую, приблизить </a:t>
            </a:r>
            <a:r>
              <a:rPr lang="ru-RU" sz="1400" dirty="0"/>
              <a:t>карты с тройным </a:t>
            </a:r>
            <a:r>
              <a:rPr lang="ru-RU" sz="1400" dirty="0" smtClean="0"/>
              <a:t>увеличением, </a:t>
            </a:r>
            <a:r>
              <a:rPr lang="ru-RU" sz="1400" dirty="0"/>
              <a:t>отдалить  карты тройным уменьшением, кликнуть на иконку "Х" в правом верхнем углу </a:t>
            </a:r>
            <a:r>
              <a:rPr lang="ru-RU" sz="1400" dirty="0" smtClean="0"/>
              <a:t>карты </a:t>
            </a:r>
            <a:r>
              <a:rPr lang="ru-RU" sz="1400" dirty="0"/>
              <a:t>и 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Когда </a:t>
            </a:r>
            <a:r>
              <a:rPr lang="ru-RU" sz="1400" dirty="0"/>
              <a:t>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работы приближения и отдаления (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in</a:t>
            </a:r>
            <a:r>
              <a:rPr lang="ru-RU" sz="1400" dirty="0"/>
              <a:t>, 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out</a:t>
            </a:r>
            <a:r>
              <a:rPr lang="ru-RU" sz="1400" dirty="0"/>
              <a:t>)</a:t>
            </a:r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terabox.com/s/1IYGTeEncJjmwSCIkuO4B2w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26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1.5.5</a:t>
            </a:r>
            <a:r>
              <a:rPr lang="ru-RU" sz="2000" dirty="0"/>
              <a:t>. Тестирование построения карты и проверка функционала </a:t>
            </a:r>
            <a:r>
              <a:rPr lang="ru-RU" sz="2000" dirty="0" smtClean="0"/>
              <a:t>   	      отображения </a:t>
            </a:r>
            <a:r>
              <a:rPr lang="ru-RU" sz="2000" dirty="0"/>
              <a:t>остановок на построенном маршруте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2" y="6073542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84847" y="893386"/>
            <a:ext cx="8812395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</a:t>
            </a:r>
            <a:r>
              <a:rPr lang="ru-RU" sz="1400" dirty="0" err="1"/>
              <a:t>рандомно</a:t>
            </a:r>
            <a:r>
              <a:rPr lang="ru-RU" sz="1400" dirty="0"/>
              <a:t>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Навести курсор на каждую остановку, отображенную на карте в виде круглой точки, </a:t>
            </a:r>
            <a:r>
              <a:rPr lang="ru-RU" sz="1400" dirty="0" smtClean="0"/>
              <a:t>должно откроется </a:t>
            </a:r>
            <a:r>
              <a:rPr lang="ru-RU" sz="1400" dirty="0"/>
              <a:t>информационное окно на каждой остановке с информацией о ее </a:t>
            </a:r>
            <a:r>
              <a:rPr lang="ru-RU" sz="1400" dirty="0" smtClean="0"/>
              <a:t>названии.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</a:t>
            </a:r>
            <a:r>
              <a:rPr lang="ru-RU" sz="1400" dirty="0"/>
              <a:t>Когда будет достигнута последняя остановка на карте, кликнуть на иконку "Х" в правом верхнем углу </a:t>
            </a:r>
            <a:r>
              <a:rPr lang="ru-RU" sz="1400" dirty="0" smtClean="0"/>
              <a:t>карты.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 карту на следующем маршруте, навести </a:t>
            </a:r>
            <a:r>
              <a:rPr lang="ru-RU" sz="1400" dirty="0"/>
              <a:t>курсор на каждую остановку, отображенную на карте в виде круглой точки, должно откроется информационное окно на каждой остановке с информацией о ее </a:t>
            </a:r>
            <a:r>
              <a:rPr lang="ru-RU" sz="1400" dirty="0" smtClean="0"/>
              <a:t>названии и </a:t>
            </a:r>
            <a:r>
              <a:rPr lang="ru-RU" sz="1400" dirty="0"/>
              <a:t>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карт и </a:t>
            </a:r>
            <a:r>
              <a:rPr lang="ru-RU" sz="1400" dirty="0" smtClean="0"/>
              <a:t>остановок.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отображения остановок на построенном </a:t>
            </a:r>
            <a:r>
              <a:rPr lang="ru-RU" sz="1400" dirty="0" smtClean="0"/>
              <a:t>маршруте</a:t>
            </a:r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terabox.com/s/1FgyEC4wbDNV-f76NWFlziQ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54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2.1.1.   Тестирование авторизации / </a:t>
            </a:r>
            <a:r>
              <a:rPr lang="en-US" sz="2000" dirty="0" smtClean="0"/>
              <a:t>Penetration test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dirty="0" smtClean="0"/>
              <a:t>	       </a:t>
            </a:r>
            <a:r>
              <a:rPr lang="ru-RU" sz="2000" dirty="0" smtClean="0"/>
              <a:t> </a:t>
            </a:r>
            <a:r>
              <a:rPr lang="ru-RU" sz="2000" dirty="0"/>
              <a:t>(позитивный и негативный сценарии)</a:t>
            </a:r>
            <a:r>
              <a:rPr lang="ru-RU" sz="2000" dirty="0" smtClean="0"/>
              <a:t>	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" y="6504270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27095" y="787509"/>
            <a:ext cx="8882151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Открыть страницу </a:t>
            </a:r>
            <a:r>
              <a:rPr lang="en-US" sz="1400" dirty="0">
                <a:hlinkClick r:id="rId5"/>
              </a:rPr>
              <a:t>https://idos.cz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Отключить </a:t>
            </a:r>
            <a:r>
              <a:rPr lang="ru-RU" sz="1400" dirty="0" err="1"/>
              <a:t>кукис</a:t>
            </a:r>
            <a:r>
              <a:rPr lang="ru-RU" sz="1400" dirty="0"/>
              <a:t> кликом на кнопку "</a:t>
            </a:r>
            <a:r>
              <a:rPr lang="ru-RU" sz="1400" dirty="0" err="1" smtClean="0"/>
              <a:t>Souhlasim</a:t>
            </a:r>
            <a:r>
              <a:rPr lang="ru-RU" sz="1400" dirty="0" smtClean="0"/>
              <a:t>“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на иконку "</a:t>
            </a:r>
            <a:r>
              <a:rPr lang="ru-RU" sz="1400" dirty="0" err="1"/>
              <a:t>Prihlasit</a:t>
            </a:r>
            <a:r>
              <a:rPr lang="ru-RU" sz="1400" dirty="0"/>
              <a:t>" в виде </a:t>
            </a:r>
            <a:r>
              <a:rPr lang="ru-RU" sz="1400" dirty="0" smtClean="0"/>
              <a:t>человечка</a:t>
            </a:r>
            <a:r>
              <a:rPr lang="ru-RU" sz="1400" dirty="0"/>
              <a:t>, </a:t>
            </a:r>
            <a:r>
              <a:rPr lang="ru-RU" sz="1400" dirty="0" smtClean="0"/>
              <a:t>должно </a:t>
            </a:r>
            <a:r>
              <a:rPr lang="ru-RU" sz="1400" dirty="0"/>
              <a:t>открыться окно "</a:t>
            </a:r>
            <a:r>
              <a:rPr lang="ru-RU" sz="1400" dirty="0" err="1"/>
              <a:t>Prihlaseni</a:t>
            </a:r>
            <a:r>
              <a:rPr lang="ru-RU" sz="1400" dirty="0"/>
              <a:t>" с полями для ввода логина и пароля 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 </a:t>
            </a:r>
            <a:r>
              <a:rPr lang="ru-RU" sz="1400" dirty="0"/>
              <a:t>помощи функции </a:t>
            </a:r>
            <a:r>
              <a:rPr lang="ru-RU" sz="1400" dirty="0" err="1"/>
              <a:t>login_test</a:t>
            </a:r>
            <a:r>
              <a:rPr lang="ru-RU" sz="1400" dirty="0"/>
              <a:t>  в поле "логин" вставить рандомные данные - </a:t>
            </a:r>
            <a:r>
              <a:rPr lang="ru-RU" sz="1400" dirty="0" smtClean="0"/>
              <a:t>в </a:t>
            </a:r>
            <a:r>
              <a:rPr lang="ru-RU" sz="1400" dirty="0"/>
              <a:t>поле "</a:t>
            </a:r>
            <a:r>
              <a:rPr lang="ru-RU" sz="1400" dirty="0" err="1"/>
              <a:t>логин"должны</a:t>
            </a:r>
            <a:r>
              <a:rPr lang="ru-RU" sz="1400" dirty="0"/>
              <a:t> отобразиться рандомные символы.</a:t>
            </a: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Перевести курсор  в поле "</a:t>
            </a:r>
            <a:r>
              <a:rPr lang="ru-RU" sz="1400" dirty="0" smtClean="0"/>
              <a:t>пароль</a:t>
            </a:r>
            <a:r>
              <a:rPr lang="en-US" sz="1400" dirty="0" smtClean="0"/>
              <a:t>”</a:t>
            </a:r>
            <a:r>
              <a:rPr lang="ru-RU" sz="1400" dirty="0" smtClean="0"/>
              <a:t> </a:t>
            </a:r>
            <a:r>
              <a:rPr lang="ru-RU" sz="1400" dirty="0"/>
              <a:t>- </a:t>
            </a:r>
            <a:r>
              <a:rPr lang="ru-RU" sz="1400" dirty="0" smtClean="0"/>
              <a:t>в </a:t>
            </a:r>
            <a:r>
              <a:rPr lang="ru-RU" sz="1400" dirty="0"/>
              <a:t>поле "логин" должно отобразиться запрещающее предупреждение: "E-</a:t>
            </a:r>
            <a:r>
              <a:rPr lang="ru-RU" sz="1400" dirty="0" err="1"/>
              <a:t>mailova</a:t>
            </a:r>
            <a:r>
              <a:rPr lang="ru-RU" sz="1400" dirty="0"/>
              <a:t> </a:t>
            </a:r>
            <a:r>
              <a:rPr lang="ru-RU" sz="1400" dirty="0" err="1"/>
              <a:t>adresa</a:t>
            </a:r>
            <a:r>
              <a:rPr lang="ru-RU" sz="1400" dirty="0"/>
              <a:t> </a:t>
            </a:r>
            <a:r>
              <a:rPr lang="ru-RU" sz="1400" dirty="0" err="1"/>
              <a:t>ma</a:t>
            </a:r>
            <a:r>
              <a:rPr lang="ru-RU" sz="1400" dirty="0"/>
              <a:t> </a:t>
            </a:r>
            <a:r>
              <a:rPr lang="ru-RU" sz="1400" dirty="0" err="1"/>
              <a:t>chybny</a:t>
            </a:r>
            <a:r>
              <a:rPr lang="ru-RU" sz="1400" dirty="0"/>
              <a:t> </a:t>
            </a:r>
            <a:r>
              <a:rPr lang="ru-RU" sz="1400" dirty="0" err="1" smtClean="0"/>
              <a:t>format</a:t>
            </a:r>
            <a:r>
              <a:rPr lang="ru-RU" sz="14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При помощи функции </a:t>
            </a:r>
            <a:r>
              <a:rPr lang="ru-RU" sz="1400" dirty="0" err="1"/>
              <a:t>login_test</a:t>
            </a:r>
            <a:r>
              <a:rPr lang="ru-RU" sz="1400" dirty="0"/>
              <a:t>  в поле "пароль" вставить рандомные данные - В поле "пароль" должны отобразиться </a:t>
            </a:r>
            <a:r>
              <a:rPr lang="ru-RU" sz="1400" dirty="0" err="1"/>
              <a:t>зашифроованные</a:t>
            </a:r>
            <a:r>
              <a:rPr lang="ru-RU" sz="1400" dirty="0"/>
              <a:t> рандомные символы в виде "звездочек</a:t>
            </a:r>
            <a:r>
              <a:rPr lang="ru-RU" sz="1400" dirty="0" smtClean="0"/>
              <a:t>".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В поле "пароль" кликнуть на иконку в виде "глаза« - </a:t>
            </a:r>
            <a:r>
              <a:rPr lang="ru-RU" sz="1400" dirty="0" smtClean="0"/>
              <a:t>в </a:t>
            </a:r>
            <a:r>
              <a:rPr lang="ru-RU" sz="1400" dirty="0"/>
              <a:t>поле "пароль" должны отобразиться введенные рандомные символы</a:t>
            </a:r>
            <a:r>
              <a:rPr lang="ru-RU" sz="14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кнопку "PRIHLASIT SE" на странице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но вход НЕ должен быть </a:t>
            </a:r>
            <a:r>
              <a:rPr lang="ru-RU" sz="1400" dirty="0" smtClean="0"/>
              <a:t>осуществлен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Повторить ввод рандомных  данных  и клик на иконку "глаза" и кнопку "PRIHLASIT SE" количество раз, указанных в тесте в качестве аргумента для встроенной функции " </a:t>
            </a:r>
            <a:r>
              <a:rPr lang="ru-RU" sz="1400" b="1" dirty="0" err="1"/>
              <a:t>range</a:t>
            </a:r>
            <a:r>
              <a:rPr lang="ru-RU" sz="1400" dirty="0"/>
              <a:t>" в цикле "</a:t>
            </a:r>
            <a:r>
              <a:rPr lang="ru-RU" sz="1400" b="1" dirty="0" err="1"/>
              <a:t>for</a:t>
            </a:r>
            <a:r>
              <a:rPr lang="ru-RU" sz="1400" b="1" dirty="0"/>
              <a:t> </a:t>
            </a:r>
            <a:r>
              <a:rPr lang="ru-RU" sz="1400" b="1" dirty="0" err="1"/>
              <a:t>attempt</a:t>
            </a:r>
            <a:r>
              <a:rPr lang="ru-RU" sz="1400" b="1" dirty="0"/>
              <a:t> </a:t>
            </a:r>
            <a:r>
              <a:rPr lang="ru-RU" sz="1400" b="1" dirty="0" err="1"/>
              <a:t>in</a:t>
            </a:r>
            <a:r>
              <a:rPr lang="ru-RU" sz="1400" b="1" dirty="0"/>
              <a:t> </a:t>
            </a:r>
            <a:r>
              <a:rPr lang="ru-RU" sz="1400" b="1" dirty="0" err="1"/>
              <a:t>range</a:t>
            </a:r>
            <a:r>
              <a:rPr lang="ru-RU" sz="1400" b="1" dirty="0"/>
              <a:t> (X)</a:t>
            </a:r>
            <a:r>
              <a:rPr lang="ru-RU" sz="1400" dirty="0"/>
              <a:t> </a:t>
            </a:r>
            <a:r>
              <a:rPr lang="ru-RU" sz="14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После ввода рандомных  данных последнее количество раз, указанного  в качестве аргумента для функции " </a:t>
            </a:r>
            <a:r>
              <a:rPr lang="ru-RU" sz="1400" dirty="0" err="1"/>
              <a:t>range</a:t>
            </a:r>
            <a:r>
              <a:rPr lang="ru-RU" sz="1400" dirty="0"/>
              <a:t>", ввести верный логине и пароль из файла route_data.py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вход  в систему должен быть </a:t>
            </a:r>
            <a:r>
              <a:rPr lang="ru-RU" sz="1400" dirty="0" smtClean="0"/>
              <a:t>осуществлен. А на </a:t>
            </a:r>
            <a:r>
              <a:rPr lang="ru-RU" sz="1400" dirty="0"/>
              <a:t>иконке "</a:t>
            </a:r>
            <a:r>
              <a:rPr lang="ru-RU" sz="1400" dirty="0" err="1"/>
              <a:t>Prihlasit</a:t>
            </a:r>
            <a:r>
              <a:rPr lang="ru-RU" sz="1400" dirty="0"/>
              <a:t>" вместо "человечка" должно отобразиться имя </a:t>
            </a:r>
            <a:r>
              <a:rPr lang="ru-RU" sz="1400" dirty="0" smtClean="0"/>
              <a:t>пользователя.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Завершить тест, проверить результаты </a:t>
            </a:r>
            <a:r>
              <a:rPr lang="ru-RU" sz="1400" dirty="0" smtClean="0"/>
              <a:t>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700" dirty="0"/>
          </a:p>
          <a:p>
            <a:pPr algn="just"/>
            <a:r>
              <a:rPr lang="ru-RU" sz="1400" dirty="0"/>
              <a:t>Позитивный и негативный сценарии: Тестирование системы авторизации  - многократный ввод неверных данных, затем ввод верных</a:t>
            </a:r>
            <a:r>
              <a:rPr lang="en-US" sz="1400" dirty="0" smtClean="0"/>
              <a:t>  </a:t>
            </a:r>
            <a:endParaRPr lang="ru-RU" sz="1400" dirty="0" smtClean="0"/>
          </a:p>
          <a:p>
            <a:pPr algn="just"/>
            <a:r>
              <a:rPr lang="en-US" sz="600" dirty="0" smtClean="0"/>
              <a:t> </a:t>
            </a:r>
            <a:endParaRPr lang="ru-RU" sz="6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terabox.com/s/1DwQEiNP9QxPHLVQLqosYwg</a:t>
            </a:r>
            <a:r>
              <a:rPr lang="ru-RU" sz="1400" dirty="0" smtClean="0"/>
              <a:t> 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0" y="806294"/>
            <a:ext cx="9016182" cy="6051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5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17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91" y="89297"/>
            <a:ext cx="769154" cy="769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11832"/>
              </p:ext>
            </p:extLst>
          </p:nvPr>
        </p:nvGraphicFramePr>
        <p:xfrm>
          <a:off x="78240" y="943275"/>
          <a:ext cx="8982635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Введение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Функциональное тестирование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.1.2.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.1.3.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"По Приезду"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.1.4.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.1.5.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вводом рандомных данных по первым двум буквам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латинского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алфавита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неверными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Прага-Брно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Омолоуц-Брно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рандомных данных 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из файла "Czech_Republic_Locations.xlsx"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cs-CZ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oom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in, zoom out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отображения остановок на построенном маршруте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Тестирование пользовательского интерфейса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авторизации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(позитивный и негативный сценарии)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правильности отображения сообщений об ошибках и предупреждениях при работе сервиса на сайте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Заголовок 1"/>
          <p:cNvSpPr txBox="1">
            <a:spLocks/>
          </p:cNvSpPr>
          <p:nvPr/>
        </p:nvSpPr>
        <p:spPr>
          <a:xfrm>
            <a:off x="0" y="84002"/>
            <a:ext cx="7281949" cy="8312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СОДЕРЖАНИЕ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210396" cy="6662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39" y="122061"/>
            <a:ext cx="892092" cy="892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44572" y="895342"/>
            <a:ext cx="8409824" cy="5962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1" dirty="0">
                <a:latin typeface="+mn-lt"/>
              </a:rPr>
              <a:t>API</a:t>
            </a:r>
            <a:r>
              <a:rPr lang="ru-RU" sz="1600" dirty="0">
                <a:latin typeface="+mn-lt"/>
              </a:rPr>
              <a:t> (</a:t>
            </a:r>
            <a:r>
              <a:rPr lang="ru-RU" sz="1600" dirty="0" err="1">
                <a:latin typeface="+mn-lt"/>
              </a:rPr>
              <a:t>Application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Programming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Interface</a:t>
            </a:r>
            <a:r>
              <a:rPr lang="ru-RU" sz="1600" dirty="0">
                <a:latin typeface="+mn-lt"/>
              </a:rPr>
              <a:t>) - это интерфейс, позволяющий программам взаимодействовать друг с другом, обмениваться данными и предоставлять доступ к своим функциям.</a:t>
            </a:r>
          </a:p>
          <a:p>
            <a:pPr algn="just"/>
            <a:endParaRPr lang="en-US" sz="1600" dirty="0">
              <a:latin typeface="+mn-lt"/>
            </a:endParaRPr>
          </a:p>
          <a:p>
            <a:pPr algn="just"/>
            <a:r>
              <a:rPr lang="ru-RU" sz="1600" dirty="0">
                <a:latin typeface="+mn-lt"/>
              </a:rPr>
              <a:t>Тестирование </a:t>
            </a:r>
            <a:r>
              <a:rPr lang="en-US" sz="1600" dirty="0" smtClean="0">
                <a:latin typeface="+mn-lt"/>
              </a:rPr>
              <a:t>API </a:t>
            </a:r>
            <a:r>
              <a:rPr lang="ru-RU" sz="1600" dirty="0">
                <a:latin typeface="+mn-lt"/>
              </a:rPr>
              <a:t>ресурса </a:t>
            </a:r>
            <a:r>
              <a:rPr lang="en-US" sz="1600" dirty="0">
                <a:latin typeface="+mn-lt"/>
              </a:rPr>
              <a:t> </a:t>
            </a:r>
            <a:r>
              <a:rPr lang="cs-CZ" sz="1600" dirty="0">
                <a:latin typeface="+mn-lt"/>
              </a:rPr>
              <a:t>IDOS.c</a:t>
            </a:r>
            <a:r>
              <a:rPr lang="en-US" sz="1600" dirty="0">
                <a:latin typeface="+mn-lt"/>
              </a:rPr>
              <a:t>z </a:t>
            </a:r>
            <a:r>
              <a:rPr lang="en-US" sz="1600" dirty="0" smtClean="0">
                <a:latin typeface="+mn-lt"/>
              </a:rPr>
              <a:t> </a:t>
            </a:r>
            <a:r>
              <a:rPr lang="ru-RU" sz="1600" dirty="0" smtClean="0">
                <a:latin typeface="+mn-lt"/>
              </a:rPr>
              <a:t>было осуществлено через приложение </a:t>
            </a:r>
            <a:r>
              <a:rPr lang="cs-CZ" sz="1600" dirty="0" smtClean="0">
                <a:latin typeface="+mn-lt"/>
              </a:rPr>
              <a:t>POSTMAN,</a:t>
            </a:r>
            <a:r>
              <a:rPr lang="ru-RU" sz="1600" dirty="0" smtClean="0">
                <a:latin typeface="+mn-lt"/>
              </a:rPr>
              <a:t> хотя есть и другие альтернативы - такие как </a:t>
            </a:r>
            <a:r>
              <a:rPr lang="cs-CZ" sz="1600" dirty="0" smtClean="0">
                <a:latin typeface="+mn-lt"/>
              </a:rPr>
              <a:t>Insomnia, </a:t>
            </a:r>
            <a:r>
              <a:rPr lang="en-US" sz="1600" dirty="0" err="1" smtClean="0">
                <a:latin typeface="+mn-lt"/>
              </a:rPr>
              <a:t>Apidog</a:t>
            </a:r>
            <a:r>
              <a:rPr lang="ru-RU" sz="1600" dirty="0" smtClean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SoapUI</a:t>
            </a:r>
            <a:r>
              <a:rPr lang="en-US" sz="1600" dirty="0">
                <a:latin typeface="+mn-lt"/>
              </a:rPr>
              <a:t> </a:t>
            </a:r>
            <a:r>
              <a:rPr lang="ru-RU" sz="1600" dirty="0" smtClean="0">
                <a:latin typeface="+mn-lt"/>
              </a:rPr>
              <a:t>и другие.</a:t>
            </a:r>
          </a:p>
          <a:p>
            <a:pPr algn="just"/>
            <a:endParaRPr lang="ru-RU" sz="1600" dirty="0" smtClean="0">
              <a:latin typeface="+mn-lt"/>
            </a:endParaRPr>
          </a:p>
          <a:p>
            <a:pPr algn="just"/>
            <a:r>
              <a:rPr lang="ru-RU" sz="1600" dirty="0" smtClean="0">
                <a:latin typeface="+mn-lt"/>
              </a:rPr>
              <a:t>В ходе тестирования были проверены самые необходимые функции, без которых невозможна поездка, а также несколько вспомогательных. Ниже перечень запросов:  </a:t>
            </a:r>
            <a:endParaRPr lang="en-US" sz="1600" dirty="0">
              <a:latin typeface="+mn-lt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</a:t>
            </a:r>
            <a:r>
              <a:rPr lang="ru-RU" sz="1600" dirty="0">
                <a:ea typeface="+mj-ea"/>
                <a:cs typeface="+mj-cs"/>
              </a:rPr>
              <a:t>ответа на запросы поиска маршрутов, включая </a:t>
            </a:r>
            <a:r>
              <a:rPr lang="ru-RU" sz="1600" dirty="0" smtClean="0">
                <a:ea typeface="+mj-ea"/>
                <a:cs typeface="+mj-cs"/>
              </a:rPr>
              <a:t>названия пунктов отправления и прибытия (для примера </a:t>
            </a:r>
            <a:r>
              <a:rPr lang="ru-RU" sz="1600" dirty="0" smtClean="0"/>
              <a:t>выбраны «Прага» и «Брно»)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API-запросы </a:t>
            </a:r>
            <a:r>
              <a:rPr lang="ru-RU" sz="1600" dirty="0">
                <a:ea typeface="+mj-ea"/>
                <a:cs typeface="+mj-cs"/>
              </a:rPr>
              <a:t>на обработку </a:t>
            </a:r>
            <a:r>
              <a:rPr lang="ru-RU" sz="1600" dirty="0" smtClean="0">
                <a:ea typeface="+mj-ea"/>
                <a:cs typeface="+mj-cs"/>
              </a:rPr>
              <a:t>маршрутов, выбранных из предустановленных самой системой (выбран пример маршрута «</a:t>
            </a:r>
            <a:r>
              <a:rPr lang="ru-RU" sz="1600" dirty="0" err="1" smtClean="0">
                <a:ea typeface="+mj-ea"/>
                <a:cs typeface="+mj-cs"/>
              </a:rPr>
              <a:t>Плзень</a:t>
            </a:r>
            <a:r>
              <a:rPr lang="ru-RU" sz="1600" dirty="0" smtClean="0">
                <a:ea typeface="+mj-ea"/>
                <a:cs typeface="+mj-cs"/>
              </a:rPr>
              <a:t>-Прага»);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правильности добавления маршрута в «Избранное»;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добавления маршрута </a:t>
            </a:r>
            <a:r>
              <a:rPr lang="ru-RU" sz="1600" dirty="0">
                <a:ea typeface="+mj-ea"/>
                <a:cs typeface="+mj-cs"/>
              </a:rPr>
              <a:t>в «</a:t>
            </a:r>
            <a:r>
              <a:rPr lang="ru-RU" sz="1600" dirty="0" smtClean="0">
                <a:ea typeface="+mj-ea"/>
                <a:cs typeface="+mj-cs"/>
              </a:rPr>
              <a:t>Избранное» из </a:t>
            </a:r>
            <a:r>
              <a:rPr lang="en-US" sz="1600" dirty="0" smtClean="0">
                <a:ea typeface="+mj-ea"/>
                <a:cs typeface="+mj-cs"/>
              </a:rPr>
              <a:t>Postman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отображение карты построенного маршрута;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добавление построенного маршрута в корзину для оплаты билетов;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отображения в запросе итоговой суммы к оплате.</a:t>
            </a:r>
          </a:p>
          <a:p>
            <a:pPr lvl="1" algn="just"/>
            <a:endParaRPr lang="ru-RU" sz="1050" dirty="0"/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Для автоматизации тестирования была создана коллекция </a:t>
            </a:r>
            <a:r>
              <a:rPr lang="ru-RU" sz="1600" b="1" dirty="0" smtClean="0">
                <a:ea typeface="+mj-ea"/>
                <a:cs typeface="+mj-cs"/>
              </a:rPr>
              <a:t>(</a:t>
            </a:r>
            <a:r>
              <a:rPr lang="en-US" sz="1600" b="1" dirty="0" smtClean="0">
                <a:ea typeface="+mj-ea"/>
                <a:cs typeface="+mj-cs"/>
              </a:rPr>
              <a:t>Collection</a:t>
            </a:r>
            <a:r>
              <a:rPr lang="ru-RU" sz="1600" dirty="0" smtClean="0">
                <a:ea typeface="+mj-ea"/>
                <a:cs typeface="+mj-cs"/>
              </a:rPr>
              <a:t>)</a:t>
            </a:r>
            <a:r>
              <a:rPr lang="en-US" sz="1600" dirty="0" smtClean="0">
                <a:ea typeface="+mj-ea"/>
                <a:cs typeface="+mj-cs"/>
              </a:rPr>
              <a:t> </a:t>
            </a:r>
            <a:r>
              <a:rPr lang="ru-RU" sz="1600" dirty="0" smtClean="0">
                <a:ea typeface="+mj-ea"/>
                <a:cs typeface="+mj-cs"/>
              </a:rPr>
              <a:t>и тестовое окружение (</a:t>
            </a:r>
            <a:r>
              <a:rPr lang="en-US" sz="1600" b="1" dirty="0" smtClean="0">
                <a:ea typeface="+mj-ea"/>
                <a:cs typeface="+mj-cs"/>
              </a:rPr>
              <a:t>IDOS </a:t>
            </a:r>
            <a:r>
              <a:rPr lang="en-US" sz="1600" b="1" dirty="0" err="1" smtClean="0">
                <a:ea typeface="+mj-ea"/>
                <a:cs typeface="+mj-cs"/>
              </a:rPr>
              <a:t>enviromnent</a:t>
            </a:r>
            <a:r>
              <a:rPr lang="ru-RU" sz="1600" dirty="0" smtClean="0">
                <a:ea typeface="+mj-ea"/>
                <a:cs typeface="+mj-cs"/>
              </a:rPr>
              <a:t>), сами тесты были запущены при помощи функционала «Запустить Коллекцию/</a:t>
            </a:r>
            <a:r>
              <a:rPr lang="en-US" sz="1600" b="1" dirty="0" smtClean="0">
                <a:ea typeface="+mj-ea"/>
                <a:cs typeface="+mj-cs"/>
              </a:rPr>
              <a:t>Run collection</a:t>
            </a:r>
            <a:r>
              <a:rPr lang="ru-RU" sz="1600" dirty="0" smtClean="0">
                <a:ea typeface="+mj-ea"/>
                <a:cs typeface="+mj-cs"/>
              </a:rPr>
              <a:t>».</a:t>
            </a:r>
          </a:p>
          <a:p>
            <a:pPr marL="0" lvl="1" algn="just"/>
            <a:endParaRPr lang="ru-RU" sz="1100" dirty="0" smtClean="0">
              <a:ea typeface="+mj-ea"/>
              <a:cs typeface="+mj-cs"/>
            </a:endParaRPr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Полный </a:t>
            </a:r>
            <a:r>
              <a:rPr lang="ru-RU" sz="1600" dirty="0" err="1" smtClean="0">
                <a:ea typeface="+mj-ea"/>
                <a:cs typeface="+mj-cs"/>
              </a:rPr>
              <a:t>видеообзор</a:t>
            </a:r>
            <a:r>
              <a:rPr lang="ru-RU" sz="1600" dirty="0" smtClean="0">
                <a:ea typeface="+mj-ea"/>
                <a:cs typeface="+mj-cs"/>
              </a:rPr>
              <a:t> теста можно просмотреть по ссылке….</a:t>
            </a:r>
          </a:p>
        </p:txBody>
      </p:sp>
    </p:spTree>
    <p:extLst>
      <p:ext uri="{BB962C8B-B14F-4D97-AF65-F5344CB8AC3E}">
        <p14:creationId xmlns:p14="http://schemas.microsoft.com/office/powerpoint/2010/main" val="291150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757962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3.1.1 </a:t>
            </a:r>
            <a:r>
              <a:rPr lang="ru-RU" sz="2000" dirty="0" smtClean="0"/>
              <a:t>Корректность </a:t>
            </a:r>
            <a:r>
              <a:rPr lang="ru-RU" sz="2000" dirty="0"/>
              <a:t>ответа на запросы поиска маршрутов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3584075"/>
            <a:ext cx="6718434" cy="315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Овал 4"/>
          <p:cNvSpPr/>
          <p:nvPr/>
        </p:nvSpPr>
        <p:spPr>
          <a:xfrm>
            <a:off x="4812631" y="52324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" y="977769"/>
            <a:ext cx="6739774" cy="255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318" y="2614826"/>
            <a:ext cx="1976521" cy="424707"/>
          </a:xfrm>
          <a:prstGeom prst="rect">
            <a:avLst/>
          </a:prstGeom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843562" y="3657600"/>
            <a:ext cx="2165684" cy="306083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В </a:t>
            </a:r>
            <a:r>
              <a:rPr lang="ru-RU" sz="1200" dirty="0" err="1"/>
              <a:t>П</a:t>
            </a:r>
            <a:r>
              <a:rPr lang="ru-RU" sz="1200" dirty="0" err="1" smtClean="0"/>
              <a:t>остмане</a:t>
            </a:r>
            <a:r>
              <a:rPr lang="ru-RU" sz="1200" dirty="0" smtClean="0"/>
              <a:t> написан скрипт на проверку наличия текста «Прага» и «Брно». Тесты завершены со статусом «200 ОК»</a:t>
            </a:r>
          </a:p>
          <a:p>
            <a:endParaRPr lang="ru-RU" sz="1200" dirty="0" smtClean="0"/>
          </a:p>
          <a:p>
            <a:r>
              <a:rPr lang="ru-RU" sz="1200" dirty="0" smtClean="0"/>
              <a:t>Наличие этих полей во вкладке </a:t>
            </a:r>
            <a:r>
              <a:rPr lang="en-US" sz="1200" dirty="0" smtClean="0"/>
              <a:t>“</a:t>
            </a:r>
            <a:r>
              <a:rPr lang="cs-CZ" sz="1200" dirty="0" smtClean="0"/>
              <a:t>Body</a:t>
            </a:r>
            <a:r>
              <a:rPr lang="en-US" sz="1200" dirty="0" smtClean="0"/>
              <a:t>”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</a:p>
          <a:p>
            <a:endParaRPr lang="en-US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6208794"/>
            <a:ext cx="1949914" cy="324986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706296" y="19812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5235965" y="261620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5193629" y="22690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688429" y="19642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877430" y="982134"/>
            <a:ext cx="2165684" cy="25189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27333" y="1185333"/>
            <a:ext cx="1490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Доступен </a:t>
            </a:r>
            <a:r>
              <a:rPr lang="ru-RU" sz="1200" dirty="0"/>
              <a:t>во вкладке </a:t>
            </a:r>
            <a:r>
              <a:rPr lang="cs-CZ" sz="1200" dirty="0"/>
              <a:t>Preview </a:t>
            </a:r>
            <a:r>
              <a:rPr lang="ru-RU" sz="1200" dirty="0" smtClean="0"/>
              <a:t>после клика по ссылке </a:t>
            </a:r>
            <a:r>
              <a:rPr lang="cs-CZ" sz="1200" dirty="0" smtClean="0"/>
              <a:t>spojeni/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749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6" y="914400"/>
            <a:ext cx="4774032" cy="23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" y="3407343"/>
            <a:ext cx="6285297" cy="337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</a:t>
            </a:r>
            <a:r>
              <a:rPr lang="en-US" sz="2000" dirty="0" smtClean="0"/>
              <a:t>2</a:t>
            </a:r>
            <a:r>
              <a:rPr lang="ru-RU" sz="2000" dirty="0" smtClean="0"/>
              <a:t>.1. </a:t>
            </a:r>
            <a:r>
              <a:rPr lang="ru-RU" sz="2000" dirty="0" smtClean="0"/>
              <a:t>Корректность </a:t>
            </a:r>
            <a:r>
              <a:rPr lang="ru-RU" sz="2000" dirty="0"/>
              <a:t>ответа на </a:t>
            </a:r>
            <a:r>
              <a:rPr lang="ru-RU" sz="2000" dirty="0" smtClean="0"/>
              <a:t>запросы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r>
              <a:rPr lang="ru-RU" sz="2000" dirty="0"/>
              <a:t>выбранных из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   предустановленных </a:t>
            </a:r>
            <a:r>
              <a:rPr lang="ru-RU" sz="2000" dirty="0"/>
              <a:t>самой системой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647975" y="44527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426593"/>
            <a:ext cx="2502569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Через окно поиска найдены данные «</a:t>
            </a:r>
            <a:r>
              <a:rPr lang="ru-RU" sz="1200" dirty="0" err="1" smtClean="0"/>
              <a:t>Плзен</a:t>
            </a:r>
            <a:r>
              <a:rPr lang="ru-RU" sz="1200" dirty="0" smtClean="0"/>
              <a:t>» и «Прага». </a:t>
            </a:r>
          </a:p>
          <a:p>
            <a:r>
              <a:rPr lang="ru-RU" sz="1200" dirty="0" smtClean="0"/>
              <a:t>Наличие этих значений в ключах </a:t>
            </a:r>
            <a:r>
              <a:rPr lang="en-US" sz="1200" b="1" dirty="0"/>
              <a:t>"</a:t>
            </a:r>
            <a:r>
              <a:rPr lang="en-US" sz="1200" b="1" dirty="0" err="1"/>
              <a:t>sFromName</a:t>
            </a:r>
            <a:r>
              <a:rPr lang="en-US" sz="1200" b="1" dirty="0" smtClean="0"/>
              <a:t>":</a:t>
            </a:r>
            <a:r>
              <a:rPr lang="ru-RU" sz="1200" b="1" dirty="0" smtClean="0"/>
              <a:t> </a:t>
            </a:r>
            <a:r>
              <a:rPr lang="ru-RU" sz="1200" dirty="0" smtClean="0"/>
              <a:t>и </a:t>
            </a:r>
            <a:r>
              <a:rPr lang="en-US" sz="1200" b="1" dirty="0"/>
              <a:t>"</a:t>
            </a:r>
            <a:r>
              <a:rPr lang="en-US" sz="1200" b="1" dirty="0" err="1" smtClean="0"/>
              <a:t>sToName</a:t>
            </a:r>
            <a:r>
              <a:rPr lang="en-US" sz="1200" b="1" dirty="0" smtClean="0"/>
              <a:t>": 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290813" y="6254818"/>
            <a:ext cx="2531443" cy="23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657422" y="410811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3093717" y="2445530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111014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по ссылке ниже кнопки поиска «</a:t>
            </a:r>
            <a:r>
              <a:rPr lang="en-US" sz="1200" dirty="0" err="1" smtClean="0"/>
              <a:t>Hledat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vysledky</a:t>
            </a:r>
            <a:r>
              <a:rPr lang="cs-CZ" sz="1200" b="1" dirty="0" smtClean="0"/>
              <a:t>/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73" y="2390029"/>
            <a:ext cx="1953928" cy="767057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5347630" y="237494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1" y="5821109"/>
            <a:ext cx="2234784" cy="6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" y="3736342"/>
            <a:ext cx="6169795" cy="305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4" y="2638910"/>
            <a:ext cx="2584559" cy="63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" y="867842"/>
            <a:ext cx="6025415" cy="2712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0915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3.3.1. </a:t>
            </a:r>
            <a:r>
              <a:rPr lang="ru-RU" sz="2000" dirty="0" smtClean="0"/>
              <a:t>Корректность </a:t>
            </a:r>
            <a:r>
              <a:rPr lang="ru-RU" sz="2000" dirty="0"/>
              <a:t>ответа на добавление маршрута </a:t>
            </a:r>
            <a:r>
              <a:rPr lang="ru-RU" sz="2000" dirty="0" smtClean="0"/>
              <a:t>в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	   «Избранное/</a:t>
            </a:r>
            <a:r>
              <a:rPr lang="en-US" sz="2000" b="1" dirty="0" err="1"/>
              <a:t>Moje</a:t>
            </a:r>
            <a:r>
              <a:rPr lang="en-US" sz="2000" b="1" dirty="0"/>
              <a:t> </a:t>
            </a:r>
            <a:r>
              <a:rPr lang="en-US" sz="2000" b="1" dirty="0" err="1"/>
              <a:t>spojení</a:t>
            </a:r>
            <a:r>
              <a:rPr lang="ru-RU" sz="2000" dirty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2161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186991" y="4851135"/>
            <a:ext cx="673768" cy="211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343049" y="3792355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destHandle</a:t>
            </a:r>
            <a:r>
              <a:rPr lang="en-US" sz="1200" b="1" dirty="0" smtClean="0"/>
              <a:t>"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"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«</a:t>
            </a:r>
            <a:r>
              <a:rPr lang="ru-RU" sz="1200" b="1" dirty="0" smtClean="0"/>
              <a:t> </a:t>
            </a:r>
            <a:r>
              <a:rPr lang="ru-RU" sz="1200" dirty="0" smtClean="0"/>
              <a:t>из браузера – </a:t>
            </a:r>
            <a:r>
              <a:rPr lang="en-US" sz="1200" dirty="0" smtClean="0"/>
              <a:t>36582759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Значение</a:t>
            </a:r>
            <a:r>
              <a:rPr lang="en-US" sz="1200" dirty="0" smtClean="0"/>
              <a:t> </a:t>
            </a:r>
            <a:r>
              <a:rPr lang="ru-RU" sz="1200" b="1" dirty="0" smtClean="0"/>
              <a:t>«2» </a:t>
            </a:r>
            <a:r>
              <a:rPr lang="ru-RU" sz="1200" dirty="0"/>
              <a:t>в </a:t>
            </a:r>
            <a:r>
              <a:rPr lang="ru-RU" sz="1200" dirty="0" smtClean="0"/>
              <a:t>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connCount</a:t>
            </a:r>
            <a:r>
              <a:rPr lang="en-US" sz="1200" b="1" dirty="0"/>
              <a:t>":</a:t>
            </a:r>
            <a:r>
              <a:rPr lang="en-US" sz="1200" dirty="0"/>
              <a:t> </a:t>
            </a:r>
            <a:r>
              <a:rPr lang="ru-RU" sz="1200" dirty="0" smtClean="0"/>
              <a:t>означает порядковый номер маршрута, добавленного в Избранное.</a:t>
            </a:r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531445" y="6391174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243536" y="339584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5355654" y="1357875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14173" y="1137206"/>
            <a:ext cx="253144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«Портфель».</a:t>
            </a:r>
            <a:endParaRPr lang="en-US" sz="1200" dirty="0" smtClean="0"/>
          </a:p>
          <a:p>
            <a:endParaRPr lang="ru-RU" sz="7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/>
              <a:t>MCAddConnections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6242779" y="265407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888" y="1716890"/>
            <a:ext cx="228632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7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14872"/>
          <a:stretch/>
        </p:blipFill>
        <p:spPr>
          <a:xfrm>
            <a:off x="68580" y="929807"/>
            <a:ext cx="6869430" cy="307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3.3.2. </a:t>
            </a:r>
            <a:r>
              <a:rPr lang="ru-RU" sz="2000" dirty="0" smtClean="0"/>
              <a:t>Корректность </a:t>
            </a:r>
            <a:r>
              <a:rPr lang="en-US" sz="2000" dirty="0" smtClean="0"/>
              <a:t>POST </a:t>
            </a:r>
            <a:r>
              <a:rPr lang="ru-RU" sz="2000" dirty="0" smtClean="0"/>
              <a:t>запроса на добавление в 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</a:t>
            </a:r>
            <a:r>
              <a:rPr lang="ru-RU" sz="2000" dirty="0" smtClean="0"/>
              <a:t>   «</a:t>
            </a:r>
            <a:r>
              <a:rPr lang="ru-RU" sz="2000" dirty="0" smtClean="0"/>
              <a:t>Избранное/</a:t>
            </a:r>
            <a:r>
              <a:rPr lang="en-US" sz="2000" b="1" dirty="0" err="1" smtClean="0"/>
              <a:t>Moje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spojení</a:t>
            </a:r>
            <a:r>
              <a:rPr lang="ru-RU" sz="2000" dirty="0" smtClean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630955" y="194958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7014411" y="946886"/>
            <a:ext cx="1987016" cy="304759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Для добавления в Избранное, был использован метод «</a:t>
            </a:r>
            <a:r>
              <a:rPr lang="en-US" sz="1200" dirty="0" smtClean="0"/>
              <a:t>POST</a:t>
            </a:r>
            <a:r>
              <a:rPr lang="ru-RU" sz="1200" dirty="0" smtClean="0"/>
              <a:t>»</a:t>
            </a:r>
            <a:r>
              <a:rPr lang="en-US" sz="1200" dirty="0" smtClean="0"/>
              <a:t>.</a:t>
            </a:r>
          </a:p>
          <a:p>
            <a:r>
              <a:rPr lang="ru-RU" sz="1200" dirty="0" smtClean="0"/>
              <a:t>Во вкладке </a:t>
            </a:r>
            <a:r>
              <a:rPr lang="en-US" sz="1200" dirty="0" err="1" smtClean="0"/>
              <a:t>Params</a:t>
            </a:r>
            <a:r>
              <a:rPr lang="ru-RU" sz="1200" dirty="0" smtClean="0"/>
              <a:t>, значение параметра «</a:t>
            </a:r>
            <a:r>
              <a:rPr lang="en-US" sz="1200" b="1" dirty="0" err="1"/>
              <a:t>connIDs</a:t>
            </a:r>
            <a:r>
              <a:rPr lang="ru-RU" sz="1200" dirty="0" smtClean="0"/>
              <a:t>» совпадает со значением ключа  «</a:t>
            </a:r>
            <a:r>
              <a:rPr lang="en-US" sz="1200" b="1" dirty="0" err="1"/>
              <a:t>connId</a:t>
            </a:r>
            <a:r>
              <a:rPr lang="en-US" sz="1200" b="1" dirty="0" smtClean="0"/>
              <a:t>:</a:t>
            </a:r>
            <a:r>
              <a:rPr lang="ru-RU" sz="1200" dirty="0" smtClean="0"/>
              <a:t>» из консоли браузера. </a:t>
            </a:r>
          </a:p>
          <a:p>
            <a:r>
              <a:rPr lang="ru-RU" sz="1200" dirty="0" smtClean="0"/>
              <a:t>Совпадение этих значений в свидетельствует о правильности прохождения </a:t>
            </a:r>
            <a:r>
              <a:rPr lang="en-US" sz="1200" dirty="0" smtClean="0"/>
              <a:t>POST </a:t>
            </a:r>
            <a:r>
              <a:rPr lang="ru-RU" sz="1200" dirty="0" smtClean="0"/>
              <a:t>запроса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6005563" y="3294448"/>
            <a:ext cx="921017" cy="22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2548712" y="197070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4112928"/>
            <a:ext cx="8812530" cy="172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Овал 20"/>
          <p:cNvSpPr/>
          <p:nvPr/>
        </p:nvSpPr>
        <p:spPr>
          <a:xfrm>
            <a:off x="156207" y="475439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685800" y="5897881"/>
            <a:ext cx="7667904" cy="89154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65810" y="5886672"/>
            <a:ext cx="7223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«Избранное</a:t>
            </a:r>
            <a:r>
              <a:rPr lang="en-US" sz="1200" dirty="0" smtClean="0"/>
              <a:t>/</a:t>
            </a:r>
            <a:r>
              <a:rPr lang="en-US" sz="1200" dirty="0" err="1" smtClean="0"/>
              <a:t>Moje</a:t>
            </a:r>
            <a:r>
              <a:rPr lang="en-US" sz="1200" dirty="0" smtClean="0"/>
              <a:t> </a:t>
            </a:r>
            <a:r>
              <a:rPr lang="en-US" sz="1200" dirty="0" err="1" smtClean="0"/>
              <a:t>Spojeni</a:t>
            </a:r>
            <a:r>
              <a:rPr lang="ru-RU" sz="1200" dirty="0" smtClean="0"/>
              <a:t>» выбран маршрут, добавленный из </a:t>
            </a:r>
            <a:r>
              <a:rPr lang="ru-RU" sz="1200" dirty="0" err="1" smtClean="0"/>
              <a:t>Ростмана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ConnMoreResult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Payload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b="1" dirty="0" smtClean="0"/>
              <a:t>видно значение ключа 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:</a:t>
            </a:r>
            <a:r>
              <a:rPr lang="ru-RU" sz="1200" b="1" dirty="0" smtClean="0"/>
              <a:t> </a:t>
            </a:r>
            <a:r>
              <a:rPr lang="en-US" sz="1200" dirty="0" smtClean="0"/>
              <a:t>381067682</a:t>
            </a:r>
            <a:r>
              <a:rPr lang="ru-RU" sz="1200" dirty="0" smtClean="0"/>
              <a:t>, которое совпадает с Параметром </a:t>
            </a:r>
            <a:r>
              <a:rPr lang="en-US" sz="1200" b="1" dirty="0" err="1"/>
              <a:t>connIDs</a:t>
            </a:r>
            <a:r>
              <a:rPr lang="ru-RU" sz="1200" dirty="0" smtClean="0"/>
              <a:t>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7850800" y="467237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35"/>
          <a:stretch/>
        </p:blipFill>
        <p:spPr>
          <a:xfrm>
            <a:off x="28877" y="3029817"/>
            <a:ext cx="2916455" cy="364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191" y="3598930"/>
            <a:ext cx="3391373" cy="306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7" y="972151"/>
            <a:ext cx="6006775" cy="180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8" y="3066110"/>
            <a:ext cx="2374910" cy="398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3.4.1. </a:t>
            </a:r>
            <a:r>
              <a:rPr lang="ru-RU" sz="2000" dirty="0" smtClean="0"/>
              <a:t>Корректность </a:t>
            </a:r>
            <a:r>
              <a:rPr lang="ru-RU" sz="2000" dirty="0"/>
              <a:t>ответа на отображение карты </a:t>
            </a:r>
            <a:r>
              <a:rPr lang="en-US" sz="2000" dirty="0" smtClean="0"/>
              <a:t>	 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построенного </a:t>
            </a:r>
            <a:r>
              <a:rPr lang="ru-RU" sz="2000" dirty="0"/>
              <a:t>маршрута</a:t>
            </a:r>
            <a:r>
              <a:rPr lang="ru-RU" sz="2000" dirty="0" smtClean="0"/>
              <a:t>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8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830853" y="4735631"/>
            <a:ext cx="113578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48924" y="3705730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«</a:t>
            </a:r>
            <a:r>
              <a:rPr lang="en-US" sz="1200" b="1" dirty="0" err="1" smtClean="0"/>
              <a:t>iID</a:t>
            </a:r>
            <a:r>
              <a:rPr lang="ru-RU" sz="1200" b="1" dirty="0" smtClean="0"/>
              <a:t>»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«</a:t>
            </a:r>
            <a:r>
              <a:rPr lang="en-US" sz="1200" b="1" dirty="0" err="1"/>
              <a:t>iID</a:t>
            </a:r>
            <a:r>
              <a:rPr lang="ru-RU" sz="1200" b="1" dirty="0"/>
              <a:t>» </a:t>
            </a:r>
            <a:r>
              <a:rPr lang="ru-RU" sz="1200" dirty="0" smtClean="0"/>
              <a:t>из браузера – </a:t>
            </a:r>
            <a:r>
              <a:rPr lang="en-US" sz="1200" dirty="0"/>
              <a:t>236254041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Наличие ключей </a:t>
            </a:r>
            <a:r>
              <a:rPr lang="ru-RU" sz="1200" b="1" dirty="0" smtClean="0"/>
              <a:t>«</a:t>
            </a:r>
            <a:r>
              <a:rPr lang="en-US" sz="1200" b="1" dirty="0" err="1" smtClean="0"/>
              <a:t>lat</a:t>
            </a:r>
            <a:r>
              <a:rPr lang="ru-RU" sz="1200" b="1" dirty="0"/>
              <a:t>» «</a:t>
            </a:r>
            <a:r>
              <a:rPr lang="en-US" sz="1200" b="1" dirty="0" err="1" smtClean="0"/>
              <a:t>lng</a:t>
            </a:r>
            <a:r>
              <a:rPr lang="ru-RU" sz="1200" b="1" dirty="0" smtClean="0"/>
              <a:t>» </a:t>
            </a:r>
            <a:r>
              <a:rPr lang="ru-RU" sz="1200" dirty="0" smtClean="0"/>
              <a:t>в ответе </a:t>
            </a:r>
            <a:r>
              <a:rPr lang="en-US" sz="1200" b="1" dirty="0" smtClean="0"/>
              <a:t>“JSON":</a:t>
            </a:r>
            <a:r>
              <a:rPr lang="en-US" sz="1200" dirty="0" smtClean="0"/>
              <a:t> </a:t>
            </a:r>
            <a:r>
              <a:rPr lang="ru-RU" sz="1200" dirty="0" smtClean="0"/>
              <a:t>означает, что открыта именно карта.</a:t>
            </a:r>
            <a:endParaRPr lang="en-US" sz="1200" dirty="0" smtClean="0"/>
          </a:p>
          <a:p>
            <a:endParaRPr lang="ru-RU" sz="1200" dirty="0" smtClean="0"/>
          </a:p>
          <a:p>
            <a:r>
              <a:rPr lang="ru-RU" sz="1200" b="1" dirty="0"/>
              <a:t>«</a:t>
            </a:r>
            <a:r>
              <a:rPr lang="en-US" sz="1200" b="1" dirty="0" err="1"/>
              <a:t>lat</a:t>
            </a:r>
            <a:r>
              <a:rPr lang="ru-RU" sz="1200" b="1" dirty="0" smtClean="0"/>
              <a:t>» - </a:t>
            </a:r>
            <a:r>
              <a:rPr lang="en-US" sz="1200" b="1" dirty="0" smtClean="0"/>
              <a:t>Latitude / </a:t>
            </a:r>
            <a:r>
              <a:rPr lang="ru-RU" sz="1200" dirty="0" smtClean="0"/>
              <a:t>широта</a:t>
            </a:r>
          </a:p>
          <a:p>
            <a:r>
              <a:rPr lang="ru-RU" sz="1200" b="1" dirty="0" smtClean="0"/>
              <a:t>«</a:t>
            </a:r>
            <a:r>
              <a:rPr lang="en-US" sz="1200" b="1" dirty="0" err="1"/>
              <a:t>lng</a:t>
            </a:r>
            <a:r>
              <a:rPr lang="ru-RU" sz="1200" b="1" dirty="0" smtClean="0"/>
              <a:t>» -</a:t>
            </a:r>
            <a:r>
              <a:rPr lang="en-US" sz="1200" b="1" dirty="0" smtClean="0"/>
              <a:t>Longitude/</a:t>
            </a:r>
            <a:r>
              <a:rPr lang="ru-RU" sz="1200" dirty="0" smtClean="0"/>
              <a:t>долгота</a:t>
            </a:r>
            <a:endParaRPr lang="en-US" sz="1200" dirty="0"/>
          </a:p>
        </p:txBody>
      </p:sp>
      <p:sp>
        <p:nvSpPr>
          <p:cNvPr id="12" name="Овал 11"/>
          <p:cNvSpPr/>
          <p:nvPr/>
        </p:nvSpPr>
        <p:spPr>
          <a:xfrm>
            <a:off x="413887" y="6333422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1674618" y="398298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909809" y="1560005"/>
            <a:ext cx="948894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43048" y="1089079"/>
            <a:ext cx="253144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</a:t>
            </a:r>
            <a:r>
              <a:rPr lang="ru-RU" sz="1200" b="1" dirty="0" smtClean="0"/>
              <a:t>Карты</a:t>
            </a:r>
            <a:r>
              <a:rPr lang="ru-RU" sz="1200" dirty="0" smtClean="0"/>
              <a:t>».</a:t>
            </a:r>
          </a:p>
          <a:p>
            <a:endParaRPr lang="ru-RU" sz="5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GetMapRoute?callback</a:t>
            </a:r>
            <a:endParaRPr lang="ru-RU" sz="1200" b="1" dirty="0" smtClean="0"/>
          </a:p>
          <a:p>
            <a:r>
              <a:rPr lang="ru-RU" sz="1200" dirty="0" smtClean="0"/>
              <a:t>Во вкладке </a:t>
            </a:r>
            <a:r>
              <a:rPr lang="en-US" sz="1200" dirty="0" smtClean="0"/>
              <a:t>Response </a:t>
            </a:r>
            <a:r>
              <a:rPr lang="ru-RU" sz="1200" dirty="0" smtClean="0"/>
              <a:t>виден </a:t>
            </a:r>
            <a:r>
              <a:rPr lang="en-US" sz="1200" dirty="0" err="1" smtClean="0"/>
              <a:t>iID</a:t>
            </a:r>
            <a:r>
              <a:rPr lang="ru-RU" sz="1200" dirty="0" smtClean="0"/>
              <a:t>, который совпадает с запросом из </a:t>
            </a:r>
            <a:r>
              <a:rPr lang="ru-RU" sz="1200" dirty="0" err="1" smtClean="0"/>
              <a:t>постмана</a:t>
            </a:r>
            <a:r>
              <a:rPr lang="ru-RU" sz="1200" dirty="0" smtClean="0"/>
              <a:t>.</a:t>
            </a:r>
            <a:endParaRPr lang="ru-RU" sz="1200" dirty="0"/>
          </a:p>
        </p:txBody>
      </p:sp>
      <p:sp>
        <p:nvSpPr>
          <p:cNvPr id="14" name="Овал 13"/>
          <p:cNvSpPr/>
          <p:nvPr/>
        </p:nvSpPr>
        <p:spPr>
          <a:xfrm>
            <a:off x="7099432" y="321234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\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196" y="1688511"/>
            <a:ext cx="162245" cy="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78" y="6299900"/>
            <a:ext cx="2847935" cy="332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4013734"/>
            <a:ext cx="5361272" cy="282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" y="900376"/>
            <a:ext cx="8855243" cy="242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3.5.1. </a:t>
            </a:r>
            <a:r>
              <a:rPr lang="ru-RU" sz="2000" dirty="0" smtClean="0"/>
              <a:t>Корректность </a:t>
            </a:r>
            <a:r>
              <a:rPr lang="en-US" sz="2000" dirty="0" smtClean="0"/>
              <a:t>GET </a:t>
            </a:r>
            <a:r>
              <a:rPr lang="ru-RU" sz="2000" dirty="0" smtClean="0"/>
              <a:t>запроса </a:t>
            </a:r>
            <a:r>
              <a:rPr lang="ru-RU" sz="2000" dirty="0"/>
              <a:t>добавление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 </a:t>
            </a:r>
            <a:r>
              <a:rPr lang="en-US" sz="2000" dirty="0" smtClean="0"/>
              <a:t>  </a:t>
            </a:r>
            <a:r>
              <a:rPr lang="ru-RU" sz="2000" dirty="0" smtClean="0"/>
              <a:t>   построенного </a:t>
            </a:r>
            <a:r>
              <a:rPr lang="ru-RU" sz="2000" dirty="0"/>
              <a:t>маршрута в корзину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5054464" y="109293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5621154" y="4100362"/>
            <a:ext cx="3330341" cy="265115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r>
              <a:rPr lang="ru-RU" sz="1200" dirty="0"/>
              <a:t>Для проверки ответа на запрос, во вкладке </a:t>
            </a:r>
            <a:r>
              <a:rPr lang="en-US" sz="1200" dirty="0"/>
              <a:t>Body</a:t>
            </a:r>
            <a:r>
              <a:rPr lang="ru-RU" sz="1200" dirty="0"/>
              <a:t>, раздел </a:t>
            </a:r>
            <a:r>
              <a:rPr lang="en-US" sz="1200" dirty="0"/>
              <a:t>Pretty,</a:t>
            </a:r>
            <a:r>
              <a:rPr lang="ru-RU" sz="1200" dirty="0"/>
              <a:t> был выбран формат</a:t>
            </a:r>
            <a:r>
              <a:rPr lang="en-US" sz="1200" dirty="0" err="1"/>
              <a:t>Json</a:t>
            </a:r>
            <a:r>
              <a:rPr lang="ru-RU" sz="1200" dirty="0"/>
              <a:t>.</a:t>
            </a:r>
          </a:p>
          <a:p>
            <a:r>
              <a:rPr lang="ru-RU" sz="1200" dirty="0" smtClean="0"/>
              <a:t>В ответе содержится номер маршрута автобуса </a:t>
            </a:r>
            <a:r>
              <a:rPr lang="ru-RU" sz="1200" b="1" dirty="0" smtClean="0"/>
              <a:t>721309</a:t>
            </a:r>
            <a:r>
              <a:rPr lang="ru-RU" sz="1200" dirty="0" smtClean="0"/>
              <a:t>, совпадающего с номером рейса автобуса из браузера.</a:t>
            </a:r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В скрипте также написана функция для теста на содержание значений «</a:t>
            </a:r>
            <a:r>
              <a:rPr lang="ru-RU" sz="1200" b="1" dirty="0" smtClean="0"/>
              <a:t>Прага</a:t>
            </a:r>
            <a:r>
              <a:rPr lang="ru-RU" sz="1200" dirty="0" smtClean="0"/>
              <a:t>» и «</a:t>
            </a:r>
            <a:r>
              <a:rPr lang="ru-RU" sz="1200" b="1" dirty="0" smtClean="0"/>
              <a:t>Брно</a:t>
            </a:r>
            <a:r>
              <a:rPr lang="ru-RU" sz="1200" dirty="0" smtClean="0"/>
              <a:t>». Результат теста скриптом положительный, что говорит о верности ответа на запрос.</a:t>
            </a:r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3" name="Овал 12"/>
          <p:cNvSpPr/>
          <p:nvPr/>
        </p:nvSpPr>
        <p:spPr>
          <a:xfrm>
            <a:off x="3607488" y="303910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Овал 20"/>
          <p:cNvSpPr/>
          <p:nvPr/>
        </p:nvSpPr>
        <p:spPr>
          <a:xfrm>
            <a:off x="3476925" y="5023897"/>
            <a:ext cx="1095077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163630" y="3356812"/>
            <a:ext cx="8797490" cy="62804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54004" y="3345603"/>
            <a:ext cx="87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«Корзина</a:t>
            </a:r>
            <a:r>
              <a:rPr lang="en-US" sz="1200" dirty="0" smtClean="0"/>
              <a:t>/</a:t>
            </a:r>
            <a:r>
              <a:rPr lang="en-US" sz="1200" dirty="0" err="1" smtClean="0"/>
              <a:t>Kosik</a:t>
            </a:r>
            <a:r>
              <a:rPr lang="ru-RU" sz="1200" dirty="0" smtClean="0"/>
              <a:t>» кликнуто на маршрут, добавленный из построенных маршрутов. На скриншоте видно, что он в состоянии «</a:t>
            </a:r>
            <a:r>
              <a:rPr lang="en-US" sz="1200" b="1" dirty="0" smtClean="0"/>
              <a:t>B</a:t>
            </a:r>
            <a:r>
              <a:rPr lang="ru-RU" sz="1200" b="1" dirty="0" smtClean="0"/>
              <a:t> корзине</a:t>
            </a:r>
            <a:r>
              <a:rPr lang="en-US" sz="1200" b="1" dirty="0" smtClean="0"/>
              <a:t>/V </a:t>
            </a:r>
            <a:r>
              <a:rPr lang="en-US" sz="1200" b="1" dirty="0" err="1" smtClean="0"/>
              <a:t>kosiku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Prehled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Headers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dirty="0" smtClean="0"/>
              <a:t>скопирована ссылка для теста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371970" y="247781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7816312" y="6350578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Овал 18"/>
          <p:cNvSpPr/>
          <p:nvPr/>
        </p:nvSpPr>
        <p:spPr>
          <a:xfrm>
            <a:off x="1587163" y="579071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Овал 25"/>
          <p:cNvSpPr/>
          <p:nvPr/>
        </p:nvSpPr>
        <p:spPr>
          <a:xfrm>
            <a:off x="2443814" y="6541483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5"/>
          <a:stretch/>
        </p:blipFill>
        <p:spPr>
          <a:xfrm>
            <a:off x="3713139" y="3997182"/>
            <a:ext cx="2730693" cy="25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6"/>
          <a:stretch/>
        </p:blipFill>
        <p:spPr>
          <a:xfrm>
            <a:off x="86062" y="3936356"/>
            <a:ext cx="3593054" cy="281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" y="919357"/>
            <a:ext cx="8444753" cy="201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3.5.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отображения </a:t>
            </a:r>
            <a:r>
              <a:rPr lang="ru-RU" sz="2000" dirty="0"/>
              <a:t>в запросе итоговой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</a:t>
            </a:r>
            <a:r>
              <a:rPr lang="ru-RU" sz="2000" dirty="0" smtClean="0"/>
              <a:t>     </a:t>
            </a:r>
            <a:r>
              <a:rPr lang="ru-RU" sz="2000" dirty="0" smtClean="0"/>
              <a:t>суммы </a:t>
            </a:r>
            <a:r>
              <a:rPr lang="ru-RU" sz="2000" dirty="0"/>
              <a:t>к оплате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916916" y="570063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786691"/>
            <a:ext cx="2502569" cy="294136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через окно поиска найдена итоговая сумма к оплате «407».</a:t>
            </a:r>
          </a:p>
          <a:p>
            <a:r>
              <a:rPr lang="ru-RU" sz="1200" dirty="0" smtClean="0"/>
              <a:t>После отмены проведения оплаты на почту пришло уведомление о неуспешной оплате.</a:t>
            </a:r>
          </a:p>
          <a:p>
            <a:r>
              <a:rPr lang="ru-RU" sz="1200" dirty="0" smtClean="0"/>
              <a:t>Это подтверждает, что обратная связь работает.</a:t>
            </a:r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043953" y="6201030"/>
            <a:ext cx="1637993" cy="199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14310" y="2657137"/>
            <a:ext cx="746763" cy="25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290456" y="3001383"/>
            <a:ext cx="7577809" cy="68226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5003" y="3102458"/>
            <a:ext cx="7153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</a:t>
            </a:r>
            <a:r>
              <a:rPr lang="ru-RU" sz="1200" dirty="0" smtClean="0"/>
              <a:t>на </a:t>
            </a:r>
            <a:r>
              <a:rPr lang="ru-RU" sz="1200" dirty="0" err="1" smtClean="0"/>
              <a:t>оплатув</a:t>
            </a:r>
            <a:r>
              <a:rPr lang="ru-RU" sz="1200" dirty="0" smtClean="0"/>
              <a:t> </a:t>
            </a:r>
            <a:r>
              <a:rPr lang="ru-RU" sz="1200" dirty="0"/>
              <a:t>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 smtClean="0"/>
              <a:t> активирован нажатием кнопки «</a:t>
            </a:r>
            <a:r>
              <a:rPr lang="en-US" sz="1200" dirty="0" err="1" smtClean="0"/>
              <a:t>Zaplatit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.</a:t>
            </a:r>
            <a:r>
              <a:rPr lang="cs-CZ" sz="1200" dirty="0" smtClean="0"/>
              <a:t> </a:t>
            </a:r>
            <a:r>
              <a:rPr lang="ru-RU" sz="1200" dirty="0" smtClean="0"/>
              <a:t>Для </a:t>
            </a:r>
            <a:r>
              <a:rPr lang="ru-RU" sz="1200" dirty="0" err="1" smtClean="0"/>
              <a:t>Для</a:t>
            </a:r>
            <a:r>
              <a:rPr lang="ru-RU" sz="1200" dirty="0" smtClean="0"/>
              <a:t> проверки запроса скопирована ссылка </a:t>
            </a:r>
            <a:r>
              <a:rPr lang="en-US" sz="1200" b="1" dirty="0" smtClean="0"/>
              <a:t>https</a:t>
            </a:r>
            <a:r>
              <a:rPr lang="en-US" sz="1200" b="1" dirty="0"/>
              <a:t>://platebnibrana.csob.cz/pay/IDOS.cz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7293689" y="1245393"/>
            <a:ext cx="990705" cy="228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841" y="3124740"/>
            <a:ext cx="76210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Тестирование </a:t>
            </a:r>
            <a:r>
              <a:rPr lang="ru-RU" dirty="0" err="1"/>
              <a:t>кроссбраузерности</a:t>
            </a:r>
            <a:r>
              <a:rPr lang="ru-RU" dirty="0"/>
              <a:t> и адаптивности (для сайта)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66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4.</a:t>
            </a:r>
            <a:r>
              <a:rPr lang="ru-RU" sz="2000" dirty="0" smtClean="0"/>
              <a:t>1.1</a:t>
            </a:r>
            <a:r>
              <a:rPr lang="ru-RU" sz="2000" dirty="0"/>
              <a:t>. Тестирование корректности отображения и работы </a:t>
            </a:r>
            <a:r>
              <a:rPr lang="ru-RU" sz="2000" dirty="0" smtClean="0"/>
              <a:t>	       функционала </a:t>
            </a:r>
            <a:r>
              <a:rPr lang="ru-RU" sz="2000" dirty="0"/>
              <a:t>на популярных браузерах (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smtClean="0"/>
              <a:t> 	       </a:t>
            </a:r>
            <a:r>
              <a:rPr lang="ru-RU" sz="2000" dirty="0" err="1" smtClean="0"/>
              <a:t>Firefox</a:t>
            </a:r>
            <a:r>
              <a:rPr lang="ru-RU" sz="2000" dirty="0"/>
              <a:t>, </a:t>
            </a:r>
            <a:r>
              <a:rPr lang="ru-RU" sz="2000" dirty="0" err="1"/>
              <a:t>Safari</a:t>
            </a:r>
            <a:r>
              <a:rPr lang="ru-RU" sz="2000" dirty="0"/>
              <a:t>)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6078" y="1259210"/>
            <a:ext cx="7082496" cy="56958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91373" y="1273658"/>
            <a:ext cx="7489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Тест-кейс: Построить </a:t>
            </a:r>
            <a:r>
              <a:rPr lang="ru-RU" sz="1200" dirty="0"/>
              <a:t>маршрут Прага-Брно в </a:t>
            </a:r>
            <a:r>
              <a:rPr lang="ru-RU" sz="1200" dirty="0" smtClean="0"/>
              <a:t>браузерах </a:t>
            </a:r>
            <a:r>
              <a:rPr lang="ru-RU" sz="1200" dirty="0" err="1"/>
              <a:t>Google</a:t>
            </a:r>
            <a:r>
              <a:rPr lang="ru-RU" sz="1200" dirty="0"/>
              <a:t> </a:t>
            </a:r>
            <a:r>
              <a:rPr lang="ru-RU" sz="1200" dirty="0" err="1" smtClean="0"/>
              <a:t>Ghrome</a:t>
            </a:r>
            <a:r>
              <a:rPr lang="en-US" sz="1200" dirty="0" smtClean="0"/>
              <a:t>, Firefox </a:t>
            </a:r>
            <a:r>
              <a:rPr lang="ru-RU" sz="1200" dirty="0" smtClean="0"/>
              <a:t>и</a:t>
            </a:r>
            <a:r>
              <a:rPr lang="en-US" sz="1200" dirty="0" smtClean="0"/>
              <a:t> Safari</a:t>
            </a:r>
            <a:r>
              <a:rPr lang="ru-RU" sz="1200" dirty="0" smtClean="0"/>
              <a:t>: </a:t>
            </a:r>
            <a:r>
              <a:rPr lang="ru-RU" sz="1200" dirty="0"/>
              <a:t>ввести первые две буквы, выбрать из выпадающего списка, нажать кнопку "HLEDAT"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r="8900"/>
          <a:stretch/>
        </p:blipFill>
        <p:spPr>
          <a:xfrm>
            <a:off x="69847" y="2079807"/>
            <a:ext cx="3409178" cy="2333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-522" r="13920" b="522"/>
          <a:stretch/>
        </p:blipFill>
        <p:spPr>
          <a:xfrm>
            <a:off x="2604036" y="3234927"/>
            <a:ext cx="3373257" cy="2468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2746"/>
          <a:stretch/>
        </p:blipFill>
        <p:spPr>
          <a:xfrm>
            <a:off x="5480224" y="4211553"/>
            <a:ext cx="3557898" cy="2521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94" y="4509391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60" y="5842044"/>
            <a:ext cx="1590905" cy="7512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613" y="3321779"/>
            <a:ext cx="1481867" cy="7304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3696195" y="2037252"/>
            <a:ext cx="5332301" cy="994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0855" y="2117558"/>
            <a:ext cx="49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 скриншотах видно, что все элементы управления и результатов поиска находятся в поле видимости пользователя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7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2" y="122061"/>
            <a:ext cx="1024812" cy="1024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40358"/>
              </p:ext>
            </p:extLst>
          </p:nvPr>
        </p:nvGraphicFramePr>
        <p:xfrm>
          <a:off x="161365" y="288757"/>
          <a:ext cx="8982635" cy="5997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Содержание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cs-CZ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орректность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ответа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запросы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поиска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маршрутов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включая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пунктов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отправления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прибытия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для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примера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выбраны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Прага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» и «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Брно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»)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API-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запросы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обработку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маршрутов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выбранных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предустановленных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самой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системой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выбран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пример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Плзень-Прага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правильности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Избранное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«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Избранное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Postman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отображение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карты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построенного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.5.</a:t>
                      </a:r>
                      <a:r>
                        <a:rPr kumimoji="0" lang="ru-RU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построенного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маршрута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корзину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оплаты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билетов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корректность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отображения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запросе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итоговой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суммы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к </a:t>
                      </a:r>
                      <a:r>
                        <a:rPr lang="en-US" sz="11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оплате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´4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</a:t>
                      </a:r>
                      <a:r>
                        <a:rPr lang="ru-RU" sz="1100" b="1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кроссбраузерности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и адаптивности (для сайта)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s-CZ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производительности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cs-CZ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oom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in, zoom out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 Баг-репорт</a:t>
                      </a: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ЗАКЛЮЧЕНИЕ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4.</a:t>
            </a:r>
            <a:r>
              <a:rPr lang="ru-RU" sz="2000" dirty="0" smtClean="0"/>
              <a:t>1.2</a:t>
            </a:r>
            <a:r>
              <a:rPr lang="ru-RU" sz="2000" dirty="0"/>
              <a:t>. </a:t>
            </a:r>
            <a:r>
              <a:rPr lang="ru-RU" sz="2000" dirty="0" smtClean="0"/>
              <a:t>Тестирование корректности </a:t>
            </a:r>
            <a:r>
              <a:rPr lang="ru-RU" sz="2000" dirty="0"/>
              <a:t>отображения карт </a:t>
            </a:r>
            <a:r>
              <a:rPr lang="ru-RU" sz="2000" dirty="0" smtClean="0"/>
              <a:t>		      маршрута </a:t>
            </a:r>
            <a:r>
              <a:rPr lang="ru-RU" sz="2000" dirty="0"/>
              <a:t>Прага-Брно на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	      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9" y="1967720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602" y="1908320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941" y="1933935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та же самая карта, открытая в </a:t>
            </a:r>
            <a:r>
              <a:rPr lang="en-US" sz="1400" dirty="0" smtClean="0"/>
              <a:t>Google</a:t>
            </a:r>
            <a:r>
              <a:rPr lang="ru-RU" sz="1400" dirty="0" smtClean="0"/>
              <a:t> на день позже, неверно отображается при просмотре. Это говорит о том, что нет взаимосвязи отображения карт с пунктами построения маршрута. Т.е. баг может проявиться вне зависимости от маршрута, и скорее всего и браузера.</a:t>
            </a:r>
            <a:endParaRPr lang="en-US" sz="1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552700"/>
            <a:ext cx="2872727" cy="1573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1" y="2610051"/>
            <a:ext cx="2829937" cy="1548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39" y="2606045"/>
            <a:ext cx="2720327" cy="1619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7" y="4643889"/>
            <a:ext cx="2571418" cy="175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0" y="4171950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5396" y="6403406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4849"/>
          <a:stretch/>
        </p:blipFill>
        <p:spPr>
          <a:xfrm>
            <a:off x="3157083" y="4677876"/>
            <a:ext cx="2870943" cy="1722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3047998" y="641142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022204" y="639217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r="4881" b="6439"/>
          <a:stretch/>
        </p:blipFill>
        <p:spPr>
          <a:xfrm>
            <a:off x="6256421" y="4644998"/>
            <a:ext cx="2787976" cy="1707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0" name="TextBox 29"/>
          <p:cNvSpPr txBox="1"/>
          <p:nvPr/>
        </p:nvSpPr>
        <p:spPr>
          <a:xfrm>
            <a:off x="3136232" y="4160721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05086" y="4139865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62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4.</a:t>
            </a:r>
            <a:r>
              <a:rPr lang="ru-RU" sz="2000" dirty="0" smtClean="0"/>
              <a:t>1.3. Тестирование корректности </a:t>
            </a:r>
            <a:r>
              <a:rPr lang="ru-RU" sz="2000" dirty="0"/>
              <a:t>отображения </a:t>
            </a:r>
            <a:r>
              <a:rPr lang="ru-RU" sz="2000" dirty="0" smtClean="0"/>
              <a:t>		       информации </a:t>
            </a:r>
            <a:r>
              <a:rPr lang="ru-RU" sz="2000" dirty="0"/>
              <a:t>по выбранному номеру </a:t>
            </a:r>
            <a:r>
              <a:rPr lang="ru-RU" sz="2000" dirty="0" smtClean="0"/>
              <a:t>маршрута на 	      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все элементы </a:t>
            </a:r>
            <a:r>
              <a:rPr lang="ru-RU" sz="1400" dirty="0" err="1" smtClean="0"/>
              <a:t>инфоокна</a:t>
            </a:r>
            <a:r>
              <a:rPr lang="ru-RU" sz="1400" dirty="0" smtClean="0"/>
              <a:t> с отображением информации о маршруте, отображаются корректно, вне зависимости от браузера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3629" y="416232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6519446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" y="2561975"/>
            <a:ext cx="1813506" cy="1679668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4" y="4505626"/>
            <a:ext cx="1950347" cy="20973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11102" y="4199222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0846" y="410136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731972" y="6550223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58039" y="6477737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42" y="2536819"/>
            <a:ext cx="2012799" cy="173679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80" y="4494998"/>
            <a:ext cx="2110851" cy="212718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56" y="2553881"/>
            <a:ext cx="2705779" cy="1642492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1" y="4425846"/>
            <a:ext cx="2950790" cy="21531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063" y="1972436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4720" y="1937196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817" y="1996595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5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393" y="2534478"/>
            <a:ext cx="7529804" cy="1798982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Нагрузочное Тестирование / </a:t>
            </a:r>
            <a:br>
              <a:rPr lang="ru-RU" dirty="0" smtClean="0"/>
            </a:br>
            <a:r>
              <a:rPr lang="en-US" dirty="0" smtClean="0"/>
              <a:t>Stress Testing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1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5.2.2.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добавление </a:t>
            </a:r>
            <a:r>
              <a:rPr lang="ru-RU" sz="2000" dirty="0" smtClean="0"/>
              <a:t>записей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в </a:t>
            </a:r>
            <a:r>
              <a:rPr lang="ru-RU" sz="2000" dirty="0"/>
              <a:t>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77803" y="872027"/>
            <a:ext cx="88984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 </a:t>
            </a:r>
            <a:r>
              <a:rPr lang="ru-RU" sz="1100" dirty="0" smtClean="0"/>
              <a:t>Данные </a:t>
            </a:r>
            <a:r>
              <a:rPr lang="ru-RU" sz="1100" dirty="0" smtClean="0"/>
              <a:t>берутся </a:t>
            </a:r>
            <a:r>
              <a:rPr lang="ru-RU" sz="1100" dirty="0" err="1" smtClean="0"/>
              <a:t>рандомно</a:t>
            </a:r>
            <a:r>
              <a:rPr lang="ru-RU" sz="1100" dirty="0" smtClean="0"/>
              <a:t> из </a:t>
            </a:r>
            <a:r>
              <a:rPr lang="en-US" sz="1100" dirty="0" smtClean="0"/>
              <a:t>excel </a:t>
            </a:r>
            <a:r>
              <a:rPr lang="ru-RU" sz="1100" dirty="0" smtClean="0"/>
              <a:t>файла </a:t>
            </a:r>
            <a:r>
              <a:rPr lang="en-US" sz="1100" b="1" dirty="0" smtClean="0">
                <a:solidFill>
                  <a:srgbClr val="00B050"/>
                </a:solidFill>
              </a:rPr>
              <a:t>Czech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Republic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Locations.xlsx</a:t>
            </a:r>
            <a:r>
              <a:rPr lang="ru-RU" sz="1100" dirty="0" smtClean="0"/>
              <a:t>, затем вставляются в поля «</a:t>
            </a:r>
            <a:r>
              <a:rPr lang="en-US" sz="1100" dirty="0" smtClean="0"/>
              <a:t>Odkud</a:t>
            </a:r>
            <a:r>
              <a:rPr lang="ru-RU" sz="1100" dirty="0" smtClean="0"/>
              <a:t>» и «</a:t>
            </a:r>
            <a:r>
              <a:rPr lang="en-US" sz="1100" dirty="0" smtClean="0"/>
              <a:t>Kam</a:t>
            </a:r>
            <a:r>
              <a:rPr lang="ru-RU" sz="1100" dirty="0" smtClean="0"/>
              <a:t>»</a:t>
            </a:r>
            <a:r>
              <a:rPr lang="en-US" sz="1100" dirty="0" smtClean="0"/>
              <a:t>. Excel </a:t>
            </a:r>
            <a:r>
              <a:rPr lang="ru-RU" sz="1100" dirty="0" smtClean="0"/>
              <a:t>файл добавляется в </a:t>
            </a:r>
            <a:r>
              <a:rPr lang="en-US" sz="1100" dirty="0" err="1" smtClean="0"/>
              <a:t>PyCharm</a:t>
            </a:r>
            <a:r>
              <a:rPr lang="en-US" sz="1100" dirty="0" smtClean="0"/>
              <a:t> </a:t>
            </a:r>
            <a:r>
              <a:rPr lang="ru-RU" sz="1100" dirty="0" smtClean="0"/>
              <a:t>при помощи пакета «</a:t>
            </a:r>
            <a:r>
              <a:rPr lang="en-US" sz="1100" dirty="0" smtClean="0"/>
              <a:t>import </a:t>
            </a:r>
            <a:r>
              <a:rPr lang="en-US" sz="1100" b="1" dirty="0" smtClean="0">
                <a:solidFill>
                  <a:srgbClr val="FFC000"/>
                </a:solidFill>
              </a:rPr>
              <a:t>pandas</a:t>
            </a:r>
            <a:r>
              <a:rPr lang="ru-RU" sz="1100" b="1" dirty="0" smtClean="0">
                <a:solidFill>
                  <a:srgbClr val="FFC000"/>
                </a:solidFill>
              </a:rPr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(для удобства в коде он используется как </a:t>
            </a:r>
            <a:r>
              <a:rPr lang="ru-RU" sz="1100" b="1" dirty="0">
                <a:solidFill>
                  <a:srgbClr val="FFC000"/>
                </a:solidFill>
              </a:rPr>
              <a:t>«</a:t>
            </a:r>
            <a:r>
              <a:rPr lang="en-US" sz="1100" b="1" dirty="0" err="1">
                <a:solidFill>
                  <a:srgbClr val="FFC000"/>
                </a:solidFill>
              </a:rPr>
              <a:t>pd</a:t>
            </a:r>
            <a:r>
              <a:rPr lang="ru-RU" sz="1100" b="1" dirty="0" smtClean="0">
                <a:solidFill>
                  <a:srgbClr val="FFC000"/>
                </a:solidFill>
              </a:rPr>
              <a:t>»)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Затем при помощи функции </a:t>
            </a:r>
            <a:r>
              <a:rPr lang="en-US" sz="1100" b="1" dirty="0">
                <a:solidFill>
                  <a:srgbClr val="00B0F0"/>
                </a:solidFill>
              </a:rPr>
              <a:t>random_datetime_generator():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Дальше, за очистку полей ввода при каждой итерации отвечает функция</a:t>
            </a:r>
            <a:r>
              <a:rPr lang="en-US" sz="1100" dirty="0" smtClean="0"/>
              <a:t> </a:t>
            </a:r>
            <a:r>
              <a:rPr lang="en-US" sz="1100" b="1" dirty="0">
                <a:solidFill>
                  <a:srgbClr val="00B0F0"/>
                </a:solidFill>
              </a:rPr>
              <a:t>clear_fields()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обработки предупреждений и уведомлений в полях ввода «</a:t>
            </a:r>
            <a:r>
              <a:rPr lang="en-US" sz="1100" dirty="0" smtClean="0"/>
              <a:t>Kam</a:t>
            </a:r>
            <a:r>
              <a:rPr lang="ru-RU" sz="1100" dirty="0" smtClean="0"/>
              <a:t>» и «</a:t>
            </a:r>
            <a:r>
              <a:rPr lang="en-US" sz="1100" dirty="0" smtClean="0"/>
              <a:t>Odkud</a:t>
            </a:r>
            <a:r>
              <a:rPr lang="ru-RU" sz="1100" dirty="0" smtClean="0"/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есть функция</a:t>
            </a:r>
            <a:r>
              <a:rPr lang="en-US" sz="1100" dirty="0" smtClean="0"/>
              <a:t> </a:t>
            </a:r>
            <a:r>
              <a:rPr lang="en-US" sz="1100" b="1" dirty="0" smtClean="0">
                <a:solidFill>
                  <a:srgbClr val="00B0F0"/>
                </a:solidFill>
              </a:rPr>
              <a:t>check_label_error</a:t>
            </a:r>
            <a:r>
              <a:rPr lang="ru-RU" sz="1100" b="1" dirty="0" smtClean="0">
                <a:solidFill>
                  <a:srgbClr val="00B0F0"/>
                </a:solidFill>
              </a:rPr>
              <a:t>()</a:t>
            </a:r>
            <a:r>
              <a:rPr lang="en-US" sz="1100" dirty="0" smtClean="0"/>
              <a:t>, </a:t>
            </a:r>
            <a:r>
              <a:rPr lang="ru-RU" sz="1100" dirty="0" smtClean="0"/>
              <a:t>она обрабатывает такие запрещающие уведомления </a:t>
            </a:r>
            <a:r>
              <a:rPr lang="en-US" sz="1100" dirty="0" err="1"/>
              <a:t>Takové</a:t>
            </a:r>
            <a:r>
              <a:rPr lang="en-US" sz="1100" dirty="0"/>
              <a:t> </a:t>
            </a:r>
            <a:r>
              <a:rPr lang="en-US" sz="1100" dirty="0" err="1"/>
              <a:t>místo</a:t>
            </a:r>
            <a:r>
              <a:rPr lang="en-US" sz="1100" dirty="0"/>
              <a:t> </a:t>
            </a:r>
            <a:r>
              <a:rPr lang="en-US" sz="1100" dirty="0" err="1" smtClean="0"/>
              <a:t>neznáme</a:t>
            </a:r>
            <a:r>
              <a:rPr lang="en-US" sz="1100" dirty="0" smtClean="0"/>
              <a:t>“ </a:t>
            </a:r>
            <a:r>
              <a:rPr lang="ru-RU" sz="1100" dirty="0" smtClean="0"/>
              <a:t>и </a:t>
            </a:r>
            <a:r>
              <a:rPr lang="en-US" sz="1100" dirty="0" smtClean="0"/>
              <a:t>"</a:t>
            </a:r>
            <a:r>
              <a:rPr lang="en-US" sz="1100" dirty="0" err="1" smtClean="0"/>
              <a:t>Zadání</a:t>
            </a:r>
            <a:r>
              <a:rPr lang="en-US" sz="1100" dirty="0" smtClean="0"/>
              <a:t> </a:t>
            </a:r>
            <a:r>
              <a:rPr lang="en-US" sz="1100" dirty="0" err="1"/>
              <a:t>není</a:t>
            </a:r>
            <a:r>
              <a:rPr lang="en-US" sz="1100" dirty="0"/>
              <a:t> </a:t>
            </a:r>
            <a:r>
              <a:rPr lang="en-US" sz="1100" dirty="0" err="1"/>
              <a:t>jednoznačné</a:t>
            </a:r>
            <a:r>
              <a:rPr lang="en-US" sz="1100" dirty="0"/>
              <a:t>, </a:t>
            </a:r>
            <a:r>
              <a:rPr lang="en-US" sz="1100" dirty="0" err="1"/>
              <a:t>vyberte</a:t>
            </a:r>
            <a:r>
              <a:rPr lang="en-US" sz="1100" dirty="0"/>
              <a:t> </a:t>
            </a:r>
            <a:r>
              <a:rPr lang="en-US" sz="1100" dirty="0" err="1"/>
              <a:t>prosím</a:t>
            </a:r>
            <a:r>
              <a:rPr lang="en-US" sz="1100" dirty="0"/>
              <a:t> z </a:t>
            </a:r>
            <a:r>
              <a:rPr lang="en-US" sz="1100" dirty="0" err="1"/>
              <a:t>nabízeného</a:t>
            </a:r>
            <a:r>
              <a:rPr lang="en-US" sz="1100" dirty="0"/>
              <a:t> </a:t>
            </a:r>
            <a:r>
              <a:rPr lang="en-US" sz="1100" dirty="0" err="1" smtClean="0"/>
              <a:t>seznamu</a:t>
            </a:r>
            <a:r>
              <a:rPr lang="en-US" sz="1100" dirty="0" smtClean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 </a:t>
            </a:r>
            <a:r>
              <a:rPr lang="ru-RU" sz="1100" dirty="0" smtClean="0"/>
              <a:t> Ввиду разного алгоритма обработки, поля </a:t>
            </a:r>
            <a:r>
              <a:rPr lang="ru-RU" sz="1100" dirty="0"/>
              <a:t>ввода «</a:t>
            </a:r>
            <a:r>
              <a:rPr lang="en-US" sz="1100" dirty="0"/>
              <a:t>Kam</a:t>
            </a:r>
            <a:r>
              <a:rPr lang="ru-RU" sz="1100" dirty="0"/>
              <a:t>» и «</a:t>
            </a:r>
            <a:r>
              <a:rPr lang="en-US" sz="1100" dirty="0"/>
              <a:t>Odkud</a:t>
            </a:r>
            <a:r>
              <a:rPr lang="ru-RU" sz="1100" dirty="0"/>
              <a:t>»</a:t>
            </a:r>
            <a:r>
              <a:rPr lang="ru-RU" sz="1100" dirty="0" smtClean="0"/>
              <a:t> обрабатываются по разному соответствующими функциями </a:t>
            </a:r>
            <a:r>
              <a:rPr lang="en-US" sz="11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>
                <a:solidFill>
                  <a:srgbClr val="00B0F0"/>
                </a:solidFill>
              </a:rPr>
              <a:t>)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и </a:t>
            </a:r>
            <a:r>
              <a:rPr lang="en-US" sz="11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 smtClean="0">
                <a:solidFill>
                  <a:srgbClr val="00B0F0"/>
                </a:solidFill>
              </a:rPr>
              <a:t>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запуска поиска маршрутов создана функция </a:t>
            </a:r>
            <a:r>
              <a:rPr lang="en-US" sz="1100" b="1" dirty="0" err="1">
                <a:solidFill>
                  <a:srgbClr val="00B0F0"/>
                </a:solidFill>
              </a:rPr>
              <a:t>search_spojeni</a:t>
            </a:r>
            <a:r>
              <a:rPr lang="en-US" sz="1100" b="1" dirty="0" smtClean="0">
                <a:solidFill>
                  <a:srgbClr val="00B0F0"/>
                </a:solidFill>
              </a:rPr>
              <a:t>()</a:t>
            </a:r>
            <a:r>
              <a:rPr lang="ru-RU" sz="1100" b="1" dirty="0" smtClean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Д</a:t>
            </a:r>
            <a:r>
              <a:rPr lang="ru-RU" sz="1100" dirty="0" smtClean="0"/>
              <a:t>овольно часто при работе теста открывается дополнительная страница в отдельной вкладке с адресом 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https://idos.cz/napoveda/#</a:t>
            </a:r>
            <a:r>
              <a:rPr lang="en-US" sz="1100" dirty="0" smtClean="0">
                <a:hlinkClick r:id="rId4"/>
              </a:rPr>
              <a:t>tipy_triky</a:t>
            </a:r>
            <a:r>
              <a:rPr lang="ru-RU" sz="1100" dirty="0" smtClean="0"/>
              <a:t>  </a:t>
            </a:r>
            <a:r>
              <a:rPr lang="ru-RU" sz="1100" dirty="0"/>
              <a:t>и переключает обзор на </a:t>
            </a:r>
            <a:r>
              <a:rPr lang="ru-RU" sz="1100" dirty="0" smtClean="0"/>
              <a:t>себя. Она закрывается функцией </a:t>
            </a:r>
            <a:r>
              <a:rPr lang="en-US" sz="1100" b="1" dirty="0" err="1" smtClean="0">
                <a:solidFill>
                  <a:srgbClr val="00B0F0"/>
                </a:solidFill>
              </a:rPr>
              <a:t>close_help_page_if_open</a:t>
            </a:r>
            <a:r>
              <a:rPr lang="ru-RU" sz="1100" b="1" dirty="0" smtClean="0">
                <a:solidFill>
                  <a:srgbClr val="00B0F0"/>
                </a:solidFill>
              </a:rPr>
              <a:t>, </a:t>
            </a:r>
            <a:r>
              <a:rPr lang="ru-RU" sz="1100" dirty="0" smtClean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После построения маршрута, для добавления всех найденных маршрутов в Избранное, запускается функция </a:t>
            </a:r>
            <a:r>
              <a:rPr lang="en-US" sz="1100" b="1" dirty="0" err="1">
                <a:solidFill>
                  <a:srgbClr val="00B0F0"/>
                </a:solidFill>
              </a:rPr>
              <a:t>add_routes_to_favorites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endParaRPr lang="ru-RU" sz="1100" b="1" dirty="0">
              <a:solidFill>
                <a:srgbClr val="00B0F0"/>
              </a:solidFill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И в завершении функция </a:t>
            </a:r>
            <a:r>
              <a:rPr lang="en-US" sz="1100" dirty="0" err="1" smtClean="0"/>
              <a:t>get_favorites_count_from_icon</a:t>
            </a:r>
            <a:r>
              <a:rPr lang="en-US" sz="1100" dirty="0" smtClean="0"/>
              <a:t>()</a:t>
            </a:r>
            <a:r>
              <a:rPr lang="ru-RU" sz="1100" dirty="0" smtClean="0"/>
              <a:t> подсчитывает общее количество записей, добавленных в ходе теста.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23017" r="19789" b="29482"/>
          <a:stretch/>
        </p:blipFill>
        <p:spPr>
          <a:xfrm>
            <a:off x="135467" y="4665133"/>
            <a:ext cx="8927525" cy="211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9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3368680"/>
            <a:ext cx="6487471" cy="3350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7"/>
          <a:stretch/>
        </p:blipFill>
        <p:spPr>
          <a:xfrm>
            <a:off x="139148" y="948938"/>
            <a:ext cx="4780722" cy="3697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</a:t>
            </a:r>
            <a:r>
              <a:rPr lang="ru-RU" sz="2000" dirty="0"/>
              <a:t>. Результаты нагрузочного теста</a:t>
            </a:r>
            <a:br>
              <a:rPr lang="ru-RU" sz="2000" dirty="0"/>
            </a:br>
            <a:r>
              <a:rPr lang="ru-RU" sz="2000" dirty="0"/>
              <a:t>	   на добавление записей в 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781800" y="3426593"/>
            <a:ext cx="2188946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Ошибка «</a:t>
            </a:r>
            <a:r>
              <a:rPr lang="en-US" sz="1200" dirty="0" smtClean="0"/>
              <a:t>not connected to </a:t>
            </a:r>
            <a:r>
              <a:rPr lang="en-US" sz="1200" dirty="0" err="1" smtClean="0"/>
              <a:t>DevTools</a:t>
            </a:r>
            <a:r>
              <a:rPr lang="ru-RU" sz="1200" dirty="0"/>
              <a:t>:</a:t>
            </a:r>
            <a:r>
              <a:rPr lang="en-US" sz="1200" dirty="0" smtClean="0"/>
              <a:t> </a:t>
            </a:r>
            <a:r>
              <a:rPr lang="en-US" sz="1200" dirty="0"/>
              <a:t>disconnected not connected to </a:t>
            </a:r>
            <a:r>
              <a:rPr lang="en-US" sz="1200" dirty="0" err="1" smtClean="0"/>
              <a:t>DevTools</a:t>
            </a:r>
            <a:r>
              <a:rPr lang="en-US" sz="1200" dirty="0" smtClean="0"/>
              <a:t> </a:t>
            </a:r>
            <a:r>
              <a:rPr lang="en-US" sz="1200" dirty="0"/>
              <a:t>failed to check if window was closed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указывает на ошибку во время ввода данных в поле «Куда».</a:t>
            </a:r>
          </a:p>
          <a:p>
            <a:r>
              <a:rPr lang="ru-RU" sz="1200" dirty="0" smtClean="0"/>
              <a:t>Это говорит об отказе самого сервиса, принимать запросы и строить маршрут.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011622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Первый тест из 100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тестирование продлилось около 13 минут, общее количество добавленных записей – 144.</a:t>
            </a:r>
          </a:p>
          <a:p>
            <a:endParaRPr lang="ru-RU" sz="1200" dirty="0" smtClean="0"/>
          </a:p>
          <a:p>
            <a:r>
              <a:rPr lang="ru-RU" sz="1200" dirty="0" smtClean="0"/>
              <a:t>Затем, на 49 итерации тест завис. На этом скриншоте количество добавленных записей в Избранное пока 141, </a:t>
            </a:r>
            <a:r>
              <a:rPr lang="ru-RU" sz="1200" dirty="0" err="1" smtClean="0"/>
              <a:t>тк</a:t>
            </a:r>
            <a:r>
              <a:rPr lang="ru-RU" sz="1200" dirty="0" smtClean="0"/>
              <a:t> не еще обновились данные в Избранном.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70465" y="5393266"/>
            <a:ext cx="5842002" cy="60960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65200" y="3572932"/>
            <a:ext cx="770466" cy="16933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803398" y="3471334"/>
            <a:ext cx="770469" cy="1778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97665" y="1718734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7" y="4165600"/>
            <a:ext cx="4696176" cy="253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915962"/>
            <a:ext cx="5717283" cy="3131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1379710" y="4453467"/>
            <a:ext cx="2502569" cy="224919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Данные в поле «</a:t>
            </a:r>
            <a:r>
              <a:rPr lang="en-US" sz="1200" dirty="0" smtClean="0"/>
              <a:t>Odkud</a:t>
            </a:r>
            <a:r>
              <a:rPr lang="ru-RU" sz="1200" dirty="0" smtClean="0"/>
              <a:t>»  совпадают со значением «</a:t>
            </a:r>
            <a:r>
              <a:rPr lang="en-US" sz="1200" dirty="0" err="1" smtClean="0"/>
              <a:t>Kunovice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в логе теста в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что 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8077200" y="6178617"/>
            <a:ext cx="986856" cy="3153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968999" y="961725"/>
            <a:ext cx="2580799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После </a:t>
            </a:r>
            <a:r>
              <a:rPr lang="ru-RU" sz="1200" dirty="0" smtClean="0"/>
              <a:t>этого, на 50-м тесте из 100, </a:t>
            </a:r>
            <a:r>
              <a:rPr lang="ru-RU" sz="1200" dirty="0"/>
              <a:t>приложение </a:t>
            </a:r>
            <a:r>
              <a:rPr lang="ru-RU" sz="1200" dirty="0" smtClean="0"/>
              <a:t>зависло на вводе точки назначения «</a:t>
            </a:r>
            <a:r>
              <a:rPr lang="en-US" sz="1200" dirty="0" err="1" smtClean="0"/>
              <a:t>Oslavany</a:t>
            </a:r>
            <a:r>
              <a:rPr lang="ru-RU" sz="1200" dirty="0" smtClean="0"/>
              <a:t>», в результате чего тест был принудительно остановлен. </a:t>
            </a:r>
            <a:endParaRPr lang="ru-RU" sz="1200" dirty="0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951522"/>
            <a:ext cx="3988525" cy="235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" y="3445377"/>
            <a:ext cx="4995333" cy="2341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50" y="3518261"/>
            <a:ext cx="4567228" cy="2083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383178" y="5869577"/>
            <a:ext cx="3499102" cy="83308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В логе теста видно, что завершилась 26я итерация, начинается 27я. Общее количество добавленных записей 67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4310744" y="1022686"/>
            <a:ext cx="4735444" cy="222561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476207" y="1183499"/>
            <a:ext cx="4564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Второй тест продлился 22 минуты и </a:t>
            </a:r>
            <a:r>
              <a:rPr lang="ru-RU" sz="1200" dirty="0" smtClean="0"/>
              <a:t>завершился в </a:t>
            </a:r>
            <a:r>
              <a:rPr lang="ru-RU" sz="1200" dirty="0"/>
              <a:t>целом успешно. </a:t>
            </a:r>
            <a:r>
              <a:rPr lang="ru-RU" sz="1200" dirty="0" smtClean="0"/>
              <a:t>Было совершено 100 итераций.</a:t>
            </a:r>
          </a:p>
          <a:p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Избранное было добавлено 280 записей.</a:t>
            </a:r>
          </a:p>
          <a:p>
            <a:r>
              <a:rPr lang="ru-RU" sz="1200" dirty="0"/>
              <a:t>Хотя в логе теста видно, что при некоторых итерациях теста (например в 13, 27, 91, 92)</a:t>
            </a:r>
          </a:p>
          <a:p>
            <a:endParaRPr lang="ru-RU" sz="1200" dirty="0" smtClean="0"/>
          </a:p>
          <a:p>
            <a:r>
              <a:rPr lang="ru-RU" sz="1200" dirty="0" err="1" smtClean="0"/>
              <a:t>Видеорезультаты</a:t>
            </a:r>
            <a:r>
              <a:rPr lang="ru-RU" sz="1200" dirty="0" smtClean="0"/>
              <a:t> обоих тестов доступны </a:t>
            </a:r>
            <a:r>
              <a:rPr lang="ru-RU" sz="1200" dirty="0"/>
              <a:t>по ссылкам:</a:t>
            </a:r>
          </a:p>
          <a:p>
            <a:r>
              <a:rPr lang="en-US" sz="1200" dirty="0" err="1" smtClean="0"/>
              <a:t>htpps</a:t>
            </a:r>
            <a:r>
              <a:rPr lang="en-US" sz="1200" dirty="0" smtClean="0"/>
              <a:t>//</a:t>
            </a:r>
            <a:endParaRPr lang="ru-RU" sz="12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44434" y="2758198"/>
            <a:ext cx="3421501" cy="1852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46852" y="2423643"/>
            <a:ext cx="842314" cy="19763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561354" y="5084111"/>
            <a:ext cx="2945434" cy="21940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46257" y="3616716"/>
            <a:ext cx="3385218" cy="3543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с двумя скругленными противолежащими углами 22"/>
          <p:cNvSpPr/>
          <p:nvPr/>
        </p:nvSpPr>
        <p:spPr>
          <a:xfrm>
            <a:off x="5255624" y="5599611"/>
            <a:ext cx="3499102" cy="11669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На этом скриншоте показано, что 27я итерация завершена, но общее количество добавленных записей по прежнему 67.</a:t>
            </a:r>
          </a:p>
          <a:p>
            <a:r>
              <a:rPr lang="ru-RU" sz="1200" dirty="0" smtClean="0"/>
              <a:t>Это говорит о том, что существуют проблемы при добавлении одновременно большого количества записей в Избранное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52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5.3.1</a:t>
            </a:r>
            <a:r>
              <a:rPr lang="ru-RU" sz="2000" dirty="0"/>
              <a:t>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построение </a:t>
            </a:r>
            <a:r>
              <a:rPr lang="ru-RU" sz="2000" dirty="0" smtClean="0"/>
              <a:t>маршрута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</a:t>
            </a:r>
            <a:r>
              <a:rPr lang="ru-RU" sz="2000" dirty="0"/>
              <a:t>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 </a:t>
            </a:r>
            <a:r>
              <a:rPr lang="ru-RU" sz="1000" dirty="0"/>
              <a:t>данные берутся </a:t>
            </a:r>
            <a:r>
              <a:rPr lang="ru-RU" sz="1000" dirty="0" err="1"/>
              <a:t>рандомно</a:t>
            </a:r>
            <a:r>
              <a:rPr lang="ru-RU" sz="1000" dirty="0"/>
              <a:t> из </a:t>
            </a:r>
            <a:r>
              <a:rPr lang="en-US" sz="1000" dirty="0"/>
              <a:t>excel </a:t>
            </a:r>
            <a:r>
              <a:rPr lang="ru-RU" sz="1000" dirty="0"/>
              <a:t>файла </a:t>
            </a:r>
            <a:r>
              <a:rPr lang="en-US" sz="1000" dirty="0">
                <a:solidFill>
                  <a:srgbClr val="00B050"/>
                </a:solidFill>
              </a:rPr>
              <a:t>Czech</a:t>
            </a:r>
            <a:r>
              <a:rPr lang="ru-RU" sz="1000" dirty="0">
                <a:solidFill>
                  <a:srgbClr val="00B050"/>
                </a:solidFill>
              </a:rPr>
              <a:t>_</a:t>
            </a:r>
            <a:r>
              <a:rPr lang="en-US" sz="1000" dirty="0">
                <a:solidFill>
                  <a:srgbClr val="00B050"/>
                </a:solidFill>
              </a:rPr>
              <a:t>Republic</a:t>
            </a:r>
            <a:r>
              <a:rPr lang="ru-RU" sz="1000" dirty="0">
                <a:solidFill>
                  <a:srgbClr val="00B050"/>
                </a:solidFill>
              </a:rPr>
              <a:t>_</a:t>
            </a:r>
            <a:r>
              <a:rPr lang="en-US" sz="1000" dirty="0">
                <a:solidFill>
                  <a:srgbClr val="00B050"/>
                </a:solidFill>
              </a:rPr>
              <a:t>Locations.xlsx</a:t>
            </a:r>
            <a:r>
              <a:rPr lang="ru-RU" sz="1000" dirty="0"/>
              <a:t>, затем вставляются в поля «</a:t>
            </a:r>
            <a:r>
              <a:rPr lang="en-US" sz="1000" dirty="0"/>
              <a:t>Odkud</a:t>
            </a:r>
            <a:r>
              <a:rPr lang="ru-RU" sz="1000" dirty="0"/>
              <a:t>» и «</a:t>
            </a:r>
            <a:r>
              <a:rPr lang="en-US" sz="1000" dirty="0"/>
              <a:t>Kam</a:t>
            </a:r>
            <a:r>
              <a:rPr lang="ru-RU" sz="1000" dirty="0"/>
              <a:t>»</a:t>
            </a:r>
            <a:r>
              <a:rPr lang="en-US" sz="1000" dirty="0"/>
              <a:t>. Excel </a:t>
            </a:r>
            <a:r>
              <a:rPr lang="ru-RU" sz="1000" dirty="0"/>
              <a:t>файл добавляется в </a:t>
            </a:r>
            <a:r>
              <a:rPr lang="en-US" sz="1000" dirty="0" err="1"/>
              <a:t>PyCharm</a:t>
            </a:r>
            <a:r>
              <a:rPr lang="en-US" sz="1000" dirty="0"/>
              <a:t> </a:t>
            </a:r>
            <a:r>
              <a:rPr lang="ru-RU" sz="1000" dirty="0"/>
              <a:t>при помощи пакета «</a:t>
            </a:r>
            <a:r>
              <a:rPr lang="en-US" sz="1000" dirty="0"/>
              <a:t>import </a:t>
            </a:r>
            <a:r>
              <a:rPr lang="en-US" sz="1000" b="1" dirty="0">
                <a:solidFill>
                  <a:srgbClr val="FFC000"/>
                </a:solidFill>
              </a:rPr>
              <a:t>pandas</a:t>
            </a:r>
            <a:r>
              <a:rPr lang="ru-RU" sz="1000" b="1" dirty="0">
                <a:solidFill>
                  <a:srgbClr val="FFC000"/>
                </a:solidFill>
              </a:rPr>
              <a:t>»</a:t>
            </a:r>
            <a:r>
              <a:rPr lang="en-US" sz="1000" dirty="0"/>
              <a:t> </a:t>
            </a:r>
            <a:r>
              <a:rPr lang="ru-RU" sz="1000" dirty="0"/>
              <a:t>(для удобства в коде он используется как </a:t>
            </a:r>
            <a:r>
              <a:rPr lang="ru-RU" sz="1000" b="1" dirty="0">
                <a:solidFill>
                  <a:srgbClr val="FFC000"/>
                </a:solidFill>
              </a:rPr>
              <a:t>«</a:t>
            </a:r>
            <a:r>
              <a:rPr lang="en-US" sz="1000" b="1" dirty="0" err="1">
                <a:solidFill>
                  <a:srgbClr val="FFC000"/>
                </a:solidFill>
              </a:rPr>
              <a:t>pd</a:t>
            </a:r>
            <a:r>
              <a:rPr lang="ru-RU" sz="1000" b="1" dirty="0">
                <a:solidFill>
                  <a:srgbClr val="FFC000"/>
                </a:solidFill>
              </a:rPr>
              <a:t>»)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Затем при помощи функции </a:t>
            </a:r>
            <a:r>
              <a:rPr lang="en-US" sz="1000" b="1" dirty="0">
                <a:solidFill>
                  <a:srgbClr val="00B0F0"/>
                </a:solidFill>
              </a:rPr>
              <a:t>random_datetime_generator():</a:t>
            </a:r>
            <a:r>
              <a:rPr lang="ru-RU" sz="1000" b="1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Дальше, за очистку полей ввода при каждой итерации отвечает функция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B0F0"/>
                </a:solidFill>
              </a:rPr>
              <a:t>clear_fields()</a:t>
            </a:r>
            <a:r>
              <a:rPr lang="ru-RU" sz="10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Для обработки предупреждений и уведомлений в полях ввода «</a:t>
            </a:r>
            <a:r>
              <a:rPr lang="en-US" sz="1000" dirty="0"/>
              <a:t>Kam</a:t>
            </a:r>
            <a:r>
              <a:rPr lang="ru-RU" sz="1000" dirty="0"/>
              <a:t>» и «</a:t>
            </a:r>
            <a:r>
              <a:rPr lang="en-US" sz="1000" dirty="0"/>
              <a:t>Odkud</a:t>
            </a:r>
            <a:r>
              <a:rPr lang="ru-RU" sz="1000" dirty="0"/>
              <a:t>»</a:t>
            </a:r>
            <a:r>
              <a:rPr lang="en-US" sz="1000" dirty="0"/>
              <a:t> </a:t>
            </a:r>
            <a:r>
              <a:rPr lang="ru-RU" sz="1000" dirty="0"/>
              <a:t>есть функция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B0F0"/>
                </a:solidFill>
              </a:rPr>
              <a:t>check_label_error</a:t>
            </a:r>
            <a:r>
              <a:rPr lang="ru-RU" sz="1000" b="1" dirty="0">
                <a:solidFill>
                  <a:srgbClr val="00B0F0"/>
                </a:solidFill>
              </a:rPr>
              <a:t>()</a:t>
            </a:r>
            <a:r>
              <a:rPr lang="en-US" sz="1000" dirty="0"/>
              <a:t>, </a:t>
            </a:r>
            <a:r>
              <a:rPr lang="ru-RU" sz="1000" dirty="0"/>
              <a:t>она обрабатывает такие запрещающие уведомления </a:t>
            </a:r>
            <a:r>
              <a:rPr lang="en-US" sz="1000" dirty="0" err="1"/>
              <a:t>Takové</a:t>
            </a:r>
            <a:r>
              <a:rPr lang="en-US" sz="1000" dirty="0"/>
              <a:t> </a:t>
            </a:r>
            <a:r>
              <a:rPr lang="en-US" sz="1000" dirty="0" err="1"/>
              <a:t>místo</a:t>
            </a:r>
            <a:r>
              <a:rPr lang="en-US" sz="1000" dirty="0"/>
              <a:t> </a:t>
            </a:r>
            <a:r>
              <a:rPr lang="en-US" sz="1000" dirty="0" err="1"/>
              <a:t>neznáme</a:t>
            </a:r>
            <a:r>
              <a:rPr lang="en-US" sz="1000" dirty="0"/>
              <a:t>“ </a:t>
            </a:r>
            <a:r>
              <a:rPr lang="ru-RU" sz="1000" dirty="0"/>
              <a:t>и </a:t>
            </a:r>
            <a:r>
              <a:rPr lang="en-US" sz="1000" dirty="0"/>
              <a:t>"</a:t>
            </a:r>
            <a:r>
              <a:rPr lang="en-US" sz="1000" dirty="0" err="1"/>
              <a:t>Zadání</a:t>
            </a:r>
            <a:r>
              <a:rPr lang="en-US" sz="1000" dirty="0"/>
              <a:t> </a:t>
            </a:r>
            <a:r>
              <a:rPr lang="en-US" sz="1000" dirty="0" err="1"/>
              <a:t>není</a:t>
            </a:r>
            <a:r>
              <a:rPr lang="en-US" sz="1000" dirty="0"/>
              <a:t> </a:t>
            </a:r>
            <a:r>
              <a:rPr lang="en-US" sz="1000" dirty="0" err="1"/>
              <a:t>jednoznačné</a:t>
            </a:r>
            <a:r>
              <a:rPr lang="en-US" sz="1000" dirty="0"/>
              <a:t>, </a:t>
            </a:r>
            <a:r>
              <a:rPr lang="en-US" sz="1000" dirty="0" err="1"/>
              <a:t>vyberte</a:t>
            </a:r>
            <a:r>
              <a:rPr lang="en-US" sz="1000" dirty="0"/>
              <a:t> </a:t>
            </a:r>
            <a:r>
              <a:rPr lang="en-US" sz="1000" dirty="0" err="1"/>
              <a:t>prosím</a:t>
            </a:r>
            <a:r>
              <a:rPr lang="en-US" sz="1000" dirty="0"/>
              <a:t> z </a:t>
            </a:r>
            <a:r>
              <a:rPr lang="en-US" sz="1000" dirty="0" err="1"/>
              <a:t>nabízeného</a:t>
            </a:r>
            <a:r>
              <a:rPr lang="en-US" sz="1000" dirty="0"/>
              <a:t> </a:t>
            </a:r>
            <a:r>
              <a:rPr lang="en-US" sz="1000" dirty="0" err="1"/>
              <a:t>seznamu</a:t>
            </a:r>
            <a:r>
              <a:rPr lang="en-US" sz="1000" dirty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 </a:t>
            </a:r>
            <a:r>
              <a:rPr lang="ru-RU" sz="1000" dirty="0"/>
              <a:t> Ввиду разного алгоритма обработки, поля ввода «</a:t>
            </a:r>
            <a:r>
              <a:rPr lang="en-US" sz="1000" dirty="0"/>
              <a:t>Kam</a:t>
            </a:r>
            <a:r>
              <a:rPr lang="ru-RU" sz="1000" dirty="0"/>
              <a:t>» и «</a:t>
            </a:r>
            <a:r>
              <a:rPr lang="en-US" sz="1000" dirty="0"/>
              <a:t>Odkud</a:t>
            </a:r>
            <a:r>
              <a:rPr lang="ru-RU" sz="1000" dirty="0"/>
              <a:t>» обрабатываются по разному соответствующими функциями </a:t>
            </a:r>
            <a:r>
              <a:rPr lang="en-US" sz="10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000" dirty="0">
                <a:solidFill>
                  <a:srgbClr val="00B0F0"/>
                </a:solidFill>
              </a:rPr>
              <a:t>(</a:t>
            </a:r>
            <a:r>
              <a:rPr lang="en-US" sz="1000" dirty="0" err="1">
                <a:solidFill>
                  <a:srgbClr val="00B0F0"/>
                </a:solidFill>
              </a:rPr>
              <a:t>field_id</a:t>
            </a:r>
            <a:r>
              <a:rPr lang="en-US" sz="1000" dirty="0">
                <a:solidFill>
                  <a:srgbClr val="00B0F0"/>
                </a:solidFill>
              </a:rPr>
              <a:t>,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en-US" sz="1000" dirty="0" err="1">
                <a:solidFill>
                  <a:srgbClr val="00B0F0"/>
                </a:solidFill>
              </a:rPr>
              <a:t>field_name</a:t>
            </a:r>
            <a:r>
              <a:rPr lang="en-US" sz="1000" dirty="0">
                <a:solidFill>
                  <a:srgbClr val="00B0F0"/>
                </a:solidFill>
              </a:rPr>
              <a:t>)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и </a:t>
            </a:r>
            <a:r>
              <a:rPr lang="en-US" sz="10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000" dirty="0">
                <a:solidFill>
                  <a:srgbClr val="00B0F0"/>
                </a:solidFill>
              </a:rPr>
              <a:t> </a:t>
            </a:r>
            <a:r>
              <a:rPr lang="en-US" sz="1000" dirty="0">
                <a:solidFill>
                  <a:srgbClr val="00B0F0"/>
                </a:solidFill>
              </a:rPr>
              <a:t>(</a:t>
            </a:r>
            <a:r>
              <a:rPr lang="en-US" sz="1000" dirty="0" err="1">
                <a:solidFill>
                  <a:srgbClr val="00B0F0"/>
                </a:solidFill>
              </a:rPr>
              <a:t>field_id</a:t>
            </a:r>
            <a:r>
              <a:rPr lang="en-US" sz="1000" dirty="0">
                <a:solidFill>
                  <a:srgbClr val="00B0F0"/>
                </a:solidFill>
              </a:rPr>
              <a:t>, </a:t>
            </a:r>
            <a:r>
              <a:rPr lang="en-US" sz="1000" dirty="0" err="1">
                <a:solidFill>
                  <a:srgbClr val="00B0F0"/>
                </a:solidFill>
              </a:rPr>
              <a:t>field_name</a:t>
            </a:r>
            <a:r>
              <a:rPr lang="en-US" sz="1000" dirty="0">
                <a:solidFill>
                  <a:srgbClr val="00B0F0"/>
                </a:solidFill>
              </a:rPr>
              <a:t>)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Для запуска поиска маршрутов создана функция </a:t>
            </a:r>
            <a:r>
              <a:rPr lang="en-US" sz="1000" b="1" dirty="0" err="1">
                <a:solidFill>
                  <a:srgbClr val="00B0F0"/>
                </a:solidFill>
              </a:rPr>
              <a:t>search_spojeni</a:t>
            </a:r>
            <a:r>
              <a:rPr lang="en-US" sz="1000" b="1" dirty="0">
                <a:solidFill>
                  <a:srgbClr val="00B0F0"/>
                </a:solidFill>
              </a:rPr>
              <a:t>()</a:t>
            </a:r>
            <a:r>
              <a:rPr lang="ru-RU" sz="1000" b="1" dirty="0">
                <a:solidFill>
                  <a:srgbClr val="00B0F0"/>
                </a:solidFill>
              </a:rPr>
              <a:t> </a:t>
            </a:r>
            <a:r>
              <a:rPr lang="ru-RU" sz="10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Довольно часто при работе теста открывается дополнительная страница в отдельной вкладке с адресом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>
                <a:hlinkClick r:id="rId4"/>
              </a:rPr>
              <a:t>https://idos.cz/napoveda/#tipy_triky</a:t>
            </a:r>
            <a:r>
              <a:rPr lang="ru-RU" sz="1000" dirty="0"/>
              <a:t>  и переключает обзор на себя. Она закрывается функцией </a:t>
            </a:r>
            <a:r>
              <a:rPr lang="en-US" sz="1000" b="1" dirty="0" err="1">
                <a:solidFill>
                  <a:srgbClr val="00B0F0"/>
                </a:solidFill>
              </a:rPr>
              <a:t>close_help_page_if_open</a:t>
            </a:r>
            <a:r>
              <a:rPr lang="ru-RU" sz="1000" b="1" dirty="0">
                <a:solidFill>
                  <a:srgbClr val="00B0F0"/>
                </a:solidFill>
              </a:rPr>
              <a:t>, </a:t>
            </a:r>
            <a:r>
              <a:rPr lang="ru-RU" sz="1000" dirty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/>
              <a:t>После построения маршрута, для </a:t>
            </a:r>
            <a:r>
              <a:rPr lang="ru-RU" sz="1000" dirty="0" smtClean="0"/>
              <a:t>открытия карт на каждом маршруте и создания скриншота, </a:t>
            </a:r>
            <a:r>
              <a:rPr lang="ru-RU" sz="1000" dirty="0"/>
              <a:t>запускается функция </a:t>
            </a:r>
            <a:r>
              <a:rPr lang="en-US" sz="1000" b="1" dirty="0" err="1" smtClean="0">
                <a:solidFill>
                  <a:srgbClr val="00B0F0"/>
                </a:solidFill>
              </a:rPr>
              <a:t>take_screenshot</a:t>
            </a:r>
            <a:r>
              <a:rPr lang="en-US" sz="1000" b="1" dirty="0" smtClean="0">
                <a:solidFill>
                  <a:srgbClr val="00B0F0"/>
                </a:solidFill>
              </a:rPr>
              <a:t> (</a:t>
            </a:r>
            <a:r>
              <a:rPr lang="en-US" sz="1000" b="1" dirty="0" err="1" smtClean="0">
                <a:solidFill>
                  <a:srgbClr val="00B0F0"/>
                </a:solidFill>
              </a:rPr>
              <a:t>route_index</a:t>
            </a:r>
            <a:r>
              <a:rPr lang="en-US" sz="1000" b="1" dirty="0" smtClean="0">
                <a:solidFill>
                  <a:srgbClr val="00B0F0"/>
                </a:solidFill>
              </a:rPr>
              <a:t>, </a:t>
            </a:r>
            <a:r>
              <a:rPr lang="en-US" sz="1000" b="1" dirty="0" err="1" smtClean="0">
                <a:solidFill>
                  <a:srgbClr val="00B0F0"/>
                </a:solidFill>
              </a:rPr>
              <a:t>iteration_index</a:t>
            </a:r>
            <a:r>
              <a:rPr lang="en-US" sz="1000" b="1" dirty="0" smtClean="0">
                <a:solidFill>
                  <a:srgbClr val="00B0F0"/>
                </a:solidFill>
              </a:rPr>
              <a:t>), </a:t>
            </a:r>
            <a:r>
              <a:rPr lang="ru-RU" sz="1000" dirty="0"/>
              <a:t>которая </a:t>
            </a:r>
            <a:r>
              <a:rPr lang="ru-RU" sz="1000" dirty="0" smtClean="0"/>
              <a:t>с качестве аргументов принимает значения </a:t>
            </a:r>
            <a:r>
              <a:rPr lang="ru-RU" sz="1000" dirty="0"/>
              <a:t>из </a:t>
            </a:r>
            <a:r>
              <a:rPr lang="ru-RU" sz="1000" dirty="0" smtClean="0"/>
              <a:t>переменных </a:t>
            </a:r>
            <a:r>
              <a:rPr lang="en-US" sz="1000" dirty="0" err="1" smtClean="0"/>
              <a:t>route_index</a:t>
            </a:r>
            <a:r>
              <a:rPr lang="ru-RU" sz="1000" dirty="0" smtClean="0"/>
              <a:t> и</a:t>
            </a:r>
            <a:r>
              <a:rPr lang="en-US" sz="1000" dirty="0" smtClean="0"/>
              <a:t> </a:t>
            </a:r>
            <a:r>
              <a:rPr lang="en-US" sz="1000" dirty="0" err="1"/>
              <a:t>iteration_index</a:t>
            </a:r>
            <a:endParaRPr lang="ru-RU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00" dirty="0" smtClean="0"/>
              <a:t>Общее количество итераций теста</a:t>
            </a:r>
            <a:r>
              <a:rPr lang="en-US" sz="1000" dirty="0" smtClean="0"/>
              <a:t>  </a:t>
            </a:r>
            <a:r>
              <a:rPr lang="ru-RU" sz="1000" dirty="0" smtClean="0"/>
              <a:t>определяется переменной </a:t>
            </a:r>
            <a:r>
              <a:rPr lang="en-US" sz="1000" dirty="0" err="1" smtClean="0"/>
              <a:t>repeat_count</a:t>
            </a:r>
            <a:r>
              <a:rPr lang="ru-RU" sz="1000" dirty="0" smtClean="0"/>
              <a:t>, которая получает значения из цикла </a:t>
            </a:r>
            <a:r>
              <a:rPr lang="en-US" sz="1000" b="1" dirty="0">
                <a:solidFill>
                  <a:srgbClr val="00B0F0"/>
                </a:solidFill>
              </a:rPr>
              <a:t>for I in range (</a:t>
            </a:r>
            <a:r>
              <a:rPr lang="en-US" sz="1000" b="1" dirty="0" err="1">
                <a:solidFill>
                  <a:srgbClr val="00B0F0"/>
                </a:solidFill>
              </a:rPr>
              <a:t>repeat_count</a:t>
            </a:r>
            <a:r>
              <a:rPr lang="en-US" sz="1000" b="1" dirty="0">
                <a:solidFill>
                  <a:srgbClr val="00B0F0"/>
                </a:solidFill>
              </a:rPr>
              <a:t>)</a:t>
            </a:r>
            <a:r>
              <a:rPr lang="ru-RU" sz="1000" b="1" dirty="0">
                <a:solidFill>
                  <a:srgbClr val="00B0F0"/>
                </a:solidFill>
              </a:rPr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9345" r="3333" b="9877"/>
          <a:stretch/>
        </p:blipFill>
        <p:spPr>
          <a:xfrm>
            <a:off x="245533" y="4309533"/>
            <a:ext cx="8746067" cy="24807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5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713133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5.3.1</a:t>
            </a:r>
            <a:r>
              <a:rPr lang="ru-RU" sz="2000" dirty="0" smtClean="0"/>
              <a:t>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В среднем на маршрут система предлагает по 3 варианта.</a:t>
            </a:r>
          </a:p>
          <a:p>
            <a:endParaRPr lang="ru-RU" sz="1200" dirty="0"/>
          </a:p>
          <a:p>
            <a:r>
              <a:rPr lang="ru-RU" sz="1200" dirty="0"/>
              <a:t>На 83 слайдах из 295 видны баги построения маршрутов!</a:t>
            </a:r>
          </a:p>
          <a:p>
            <a:r>
              <a:rPr lang="ru-RU" sz="1200" dirty="0"/>
              <a:t>Самые явные представлены тут.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35635" r="17047" b="22121"/>
          <a:stretch/>
        </p:blipFill>
        <p:spPr>
          <a:xfrm>
            <a:off x="74507" y="4954693"/>
            <a:ext cx="6383384" cy="1837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2523068" y="990252"/>
            <a:ext cx="5726612" cy="2596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9124" r="36204" b="1922"/>
          <a:stretch/>
        </p:blipFill>
        <p:spPr>
          <a:xfrm>
            <a:off x="194734" y="989858"/>
            <a:ext cx="2160059" cy="306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t="19645" r="20534" b="9531"/>
          <a:stretch/>
        </p:blipFill>
        <p:spPr>
          <a:xfrm>
            <a:off x="5461000" y="3389035"/>
            <a:ext cx="3547533" cy="1872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t="20638" r="13337" b="15744"/>
          <a:stretch/>
        </p:blipFill>
        <p:spPr>
          <a:xfrm>
            <a:off x="6194454" y="5480108"/>
            <a:ext cx="2777067" cy="1261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245176" y="4190999"/>
            <a:ext cx="4809424" cy="6688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На скриншотах видно неправильное построение маршрута, без отображения промежуточных точек проезда. Причем это относится к разным частям маршрута,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9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7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5.3.1</a:t>
            </a:r>
            <a:r>
              <a:rPr lang="ru-RU" sz="2000" dirty="0" smtClean="0"/>
              <a:t>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скриншота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3632199" y="1314380"/>
            <a:ext cx="5447148" cy="2470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17066" r="20770" b="8968"/>
          <a:stretch/>
        </p:blipFill>
        <p:spPr>
          <a:xfrm>
            <a:off x="320663" y="4673600"/>
            <a:ext cx="3734869" cy="2065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23222" r="14000" b="16115"/>
          <a:stretch/>
        </p:blipFill>
        <p:spPr>
          <a:xfrm>
            <a:off x="4216882" y="4151569"/>
            <a:ext cx="4715807" cy="2079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1" t="6204" r="30000"/>
          <a:stretch/>
        </p:blipFill>
        <p:spPr>
          <a:xfrm>
            <a:off x="150707" y="1012461"/>
            <a:ext cx="3327644" cy="3441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64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9" y="150600"/>
            <a:ext cx="875652" cy="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12259" y="1023559"/>
            <a:ext cx="8817360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Сервис </a:t>
            </a:r>
            <a:r>
              <a:rPr lang="ru-RU" b="1" dirty="0" smtClean="0"/>
              <a:t>IDOS.cz (</a:t>
            </a:r>
            <a:r>
              <a:rPr lang="en-US" b="1" dirty="0" err="1" smtClean="0"/>
              <a:t>I</a:t>
            </a:r>
            <a:r>
              <a:rPr lang="en-US" dirty="0" err="1" smtClean="0"/>
              <a:t>nformační</a:t>
            </a:r>
            <a:r>
              <a:rPr lang="en-US" dirty="0"/>
              <a:t> </a:t>
            </a:r>
            <a:r>
              <a:rPr lang="en-US" b="1" dirty="0" err="1"/>
              <a:t>DO</a:t>
            </a:r>
            <a:r>
              <a:rPr lang="en-US" dirty="0" err="1"/>
              <a:t>pravní</a:t>
            </a:r>
            <a:r>
              <a:rPr lang="en-US" dirty="0"/>
              <a:t> </a:t>
            </a:r>
            <a:r>
              <a:rPr lang="en-US" b="1" dirty="0" err="1" smtClean="0"/>
              <a:t>S</a:t>
            </a:r>
            <a:r>
              <a:rPr lang="en-US" dirty="0" err="1" smtClean="0"/>
              <a:t>ystém</a:t>
            </a:r>
            <a:r>
              <a:rPr lang="ru-RU" b="1" dirty="0" smtClean="0"/>
              <a:t>)*</a:t>
            </a:r>
            <a:r>
              <a:rPr lang="ru-RU" dirty="0"/>
              <a:t> </a:t>
            </a:r>
            <a:r>
              <a:rPr lang="ru-RU" dirty="0" smtClean="0"/>
              <a:t>это довольно востребованный инструмент для поиска маршрутов и просмотра расписания транспорта </a:t>
            </a:r>
            <a:r>
              <a:rPr lang="ru-RU" dirty="0"/>
              <a:t>в </a:t>
            </a:r>
            <a:r>
              <a:rPr lang="ru-RU" dirty="0" smtClean="0"/>
              <a:t>Чехии.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dirty="0" smtClean="0"/>
              <a:t>Ежедневно им пользуются сотни тысяч людей, чтобы добраться на работу или по каким-то другим делам. Поэтому, учитывая его загруженность и частоту использования, большое количество пользователей должны были дать </a:t>
            </a:r>
            <a:r>
              <a:rPr lang="ru-RU" dirty="0" err="1" smtClean="0"/>
              <a:t>фидбек</a:t>
            </a:r>
            <a:r>
              <a:rPr lang="ru-RU" dirty="0" smtClean="0"/>
              <a:t> по обнаруженным ошибкам.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И все же, </a:t>
            </a:r>
            <a:r>
              <a:rPr lang="ru-RU" b="1" dirty="0" smtClean="0"/>
              <a:t>мне </a:t>
            </a:r>
            <a:r>
              <a:rPr lang="ru-RU" b="1" dirty="0"/>
              <a:t>показалось интересным проверить надежность данного сервиса и возможное наличие ошибок или </a:t>
            </a:r>
            <a:r>
              <a:rPr lang="ru-RU" b="1" dirty="0" smtClean="0"/>
              <a:t>багов, чтобы по возможности сделать его еще лучше и надежнее</a:t>
            </a:r>
            <a:r>
              <a:rPr lang="ru-RU" dirty="0" smtClean="0"/>
              <a:t>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Немного о том, как устроен и работает данный ресурс. IDOS – это своего рода интегратор - он </a:t>
            </a:r>
            <a:r>
              <a:rPr lang="ru-RU" dirty="0"/>
              <a:t>объединяет данные, поступающие от разных операторов транспортных услуг: железнодорожных, автобусных, городских и пригородных перевозок. </a:t>
            </a:r>
            <a:endParaRPr lang="ru-RU" dirty="0" smtClean="0"/>
          </a:p>
          <a:p>
            <a:pPr algn="just"/>
            <a:endParaRPr lang="ru-RU" sz="1200" dirty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Чехии есть централизованная система под названием </a:t>
            </a:r>
            <a:r>
              <a:rPr lang="ru-RU" b="1" dirty="0"/>
              <a:t>CIS JŘ (</a:t>
            </a:r>
            <a:r>
              <a:rPr lang="ru-RU" b="1" dirty="0" err="1"/>
              <a:t>Centrální</a:t>
            </a:r>
            <a:r>
              <a:rPr lang="ru-RU" b="1" dirty="0"/>
              <a:t> </a:t>
            </a:r>
            <a:r>
              <a:rPr lang="ru-RU" b="1" dirty="0" err="1"/>
              <a:t>informační</a:t>
            </a:r>
            <a:r>
              <a:rPr lang="ru-RU" b="1" dirty="0"/>
              <a:t> </a:t>
            </a:r>
            <a:r>
              <a:rPr lang="ru-RU" b="1" dirty="0" err="1"/>
              <a:t>systém</a:t>
            </a:r>
            <a:r>
              <a:rPr lang="ru-RU" b="1" dirty="0"/>
              <a:t> </a:t>
            </a:r>
            <a:r>
              <a:rPr lang="ru-RU" b="1" dirty="0" err="1"/>
              <a:t>jízdních</a:t>
            </a:r>
            <a:r>
              <a:rPr lang="ru-RU" b="1" dirty="0"/>
              <a:t> </a:t>
            </a:r>
            <a:r>
              <a:rPr lang="ru-RU" b="1" dirty="0" err="1"/>
              <a:t>řádů</a:t>
            </a:r>
            <a:r>
              <a:rPr lang="ru-RU" b="1" dirty="0" smtClean="0"/>
              <a:t>),</a:t>
            </a:r>
            <a:r>
              <a:rPr lang="ru-RU" dirty="0" smtClean="0"/>
              <a:t> </a:t>
            </a:r>
            <a:r>
              <a:rPr lang="ru-RU" dirty="0"/>
              <a:t>что переводится как Центральная информационная система расписаний</a:t>
            </a:r>
            <a:r>
              <a:rPr lang="ru-RU" dirty="0" smtClean="0"/>
              <a:t>.</a:t>
            </a:r>
          </a:p>
          <a:p>
            <a:pPr algn="just"/>
            <a:endParaRPr lang="ru-RU" sz="1050" dirty="0" smtClean="0"/>
          </a:p>
          <a:p>
            <a:pPr algn="just"/>
            <a:r>
              <a:rPr lang="ru-RU" sz="1200" dirty="0"/>
              <a:t>----------</a:t>
            </a:r>
          </a:p>
          <a:p>
            <a:pPr algn="just"/>
            <a:r>
              <a:rPr lang="ru-RU" sz="1200" dirty="0"/>
              <a:t>* </a:t>
            </a:r>
            <a:r>
              <a:rPr lang="en-US" sz="1200" dirty="0" smtClean="0"/>
              <a:t>(</a:t>
            </a:r>
            <a:r>
              <a:rPr lang="en-US" sz="1200" dirty="0"/>
              <a:t>https://cs.wikipedia.org/wiki/IDOS</a:t>
            </a:r>
            <a:r>
              <a:rPr lang="en-US" sz="120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74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77800" y="927859"/>
            <a:ext cx="8847667" cy="170527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38667" y="929015"/>
            <a:ext cx="862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продлился </a:t>
            </a:r>
            <a:r>
              <a:rPr lang="en-US" sz="1200" dirty="0" smtClean="0"/>
              <a:t>35 </a:t>
            </a:r>
            <a:r>
              <a:rPr lang="ru-RU" sz="1200" dirty="0" smtClean="0"/>
              <a:t>минут. В среднем на маршрут система предлагает по 3 варианта.</a:t>
            </a:r>
          </a:p>
          <a:p>
            <a:r>
              <a:rPr lang="ru-RU" sz="1200" dirty="0" smtClean="0"/>
              <a:t>В результате теста были сделаны 295 скриншотов, все сохранены в папке </a:t>
            </a:r>
            <a:r>
              <a:rPr lang="en-US" sz="1200" dirty="0" err="1" smtClean="0">
                <a:solidFill>
                  <a:srgbClr val="00B0F0"/>
                </a:solidFill>
              </a:rPr>
              <a:t>Map_Screenshots</a:t>
            </a:r>
            <a:r>
              <a:rPr lang="en-US" sz="1200" dirty="0" smtClean="0"/>
              <a:t> (</a:t>
            </a:r>
            <a:r>
              <a:rPr lang="ru-RU" sz="1200" dirty="0" smtClean="0"/>
              <a:t>все они доступны по ссылке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terabox.com/s/1oI2o5mE5YKgrhCpz8DFWLw</a:t>
            </a:r>
            <a:r>
              <a:rPr lang="en-US" sz="1200" dirty="0" smtClean="0"/>
              <a:t>)</a:t>
            </a:r>
            <a:r>
              <a:rPr lang="ru-RU" sz="1200" dirty="0" smtClean="0"/>
              <a:t>. Каждый скриншот сохранен с номером итерации и номером маршрута, чтобы исключить перезапись.</a:t>
            </a:r>
          </a:p>
          <a:p>
            <a:endParaRPr lang="ru-RU" sz="1200" dirty="0" smtClean="0"/>
          </a:p>
          <a:p>
            <a:r>
              <a:rPr lang="ru-RU" sz="1200" dirty="0" smtClean="0"/>
              <a:t>В результате анализа скриншотов, было установлено, что на 83 слайдах из 295 видны баги построения маршрутов! Причем баг проявляется не на </a:t>
            </a:r>
            <a:r>
              <a:rPr lang="ru-RU" sz="1200" dirty="0" err="1" smtClean="0"/>
              <a:t>всеь</a:t>
            </a:r>
            <a:r>
              <a:rPr lang="ru-RU" sz="1200" dirty="0" smtClean="0"/>
              <a:t> маршрут, а </a:t>
            </a:r>
            <a:r>
              <a:rPr lang="ru-RU" sz="1200" dirty="0" err="1" smtClean="0"/>
              <a:t>рандомно</a:t>
            </a:r>
            <a:r>
              <a:rPr lang="ru-RU" sz="1200" dirty="0" smtClean="0"/>
              <a:t>, и только на определенную часть маршрута.</a:t>
            </a:r>
          </a:p>
          <a:p>
            <a:r>
              <a:rPr lang="ru-RU" sz="1200" dirty="0" smtClean="0"/>
              <a:t>Самые явные баги представлены на следующих слайдах.</a:t>
            </a:r>
          </a:p>
          <a:p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4103030" y="3120012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7583"/>
            <a:ext cx="4946560" cy="2098423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286001" y="3952006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563877"/>
            <a:ext cx="5435600" cy="2182733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7247467" y="4654739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smtClean="0"/>
              <a:t>Тест 5.3.1. Результаты нагрузочного теста</a:t>
            </a:r>
            <a:br>
              <a:rPr lang="ru-RU" sz="2000" smtClean="0"/>
            </a:br>
            <a:r>
              <a:rPr lang="ru-RU" sz="2000" smtClean="0"/>
              <a:t>	   на построение маршрута с сохранением скриншота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9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БАГ-РЕПОРТ / </a:t>
            </a:r>
            <a:r>
              <a:rPr lang="en-US" dirty="0" smtClean="0"/>
              <a:t>BUG REPORT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842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ЗАКЛЮЧЕНИЕ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007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23" y="38510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8322" y="1371600"/>
            <a:ext cx="8847667" cy="286893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13400" y="1613011"/>
            <a:ext cx="86275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Несмотря на обнаруженные дефекты, в целом приложение довольно надежное и выполняет свой функционал по назначению, без серьезных багов и зависаний.</a:t>
            </a:r>
          </a:p>
          <a:p>
            <a:endParaRPr lang="ru-RU" dirty="0" smtClean="0"/>
          </a:p>
          <a:p>
            <a:r>
              <a:rPr lang="ru-RU" b="1" dirty="0" smtClean="0"/>
              <a:t>Настоящим, я выражаю свое согласие на передачу данной </a:t>
            </a:r>
            <a:r>
              <a:rPr lang="ru-RU" b="1" dirty="0"/>
              <a:t>дипломной </a:t>
            </a:r>
            <a:r>
              <a:rPr lang="ru-RU" b="1" dirty="0" smtClean="0"/>
              <a:t>работы разработчику сервиса </a:t>
            </a:r>
            <a:r>
              <a:rPr lang="en-US" b="1" dirty="0" smtClean="0"/>
              <a:t>IDOS</a:t>
            </a:r>
            <a:r>
              <a:rPr lang="ru-RU" b="1" dirty="0" smtClean="0"/>
              <a:t> для устранения найденных багов.</a:t>
            </a:r>
          </a:p>
          <a:p>
            <a:endParaRPr lang="ru-RU" b="1" dirty="0"/>
          </a:p>
          <a:p>
            <a:r>
              <a:rPr lang="ru-RU" b="1" dirty="0" smtClean="0"/>
              <a:t>Спасибо за внимание и Ваши вопросы!</a:t>
            </a:r>
            <a:endParaRPr lang="ru-RU" b="1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62890" y="45922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ЗАКЛЮЧЕНИЕ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0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7011" y="1283095"/>
            <a:ext cx="881736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/>
              <a:t>Система </a:t>
            </a:r>
            <a:r>
              <a:rPr lang="cs-CZ" sz="1700" dirty="0"/>
              <a:t>IDOS </a:t>
            </a:r>
            <a:r>
              <a:rPr lang="ru-RU" sz="1700" dirty="0" smtClean="0"/>
              <a:t>управляется </a:t>
            </a:r>
            <a:r>
              <a:rPr lang="ru-RU" sz="1700" dirty="0"/>
              <a:t>компанией </a:t>
            </a:r>
            <a:r>
              <a:rPr lang="ru-RU" sz="1700" b="1" dirty="0"/>
              <a:t>CHAPS </a:t>
            </a:r>
            <a:r>
              <a:rPr lang="ru-RU" sz="1700" b="1" dirty="0" err="1"/>
              <a:t>spol</a:t>
            </a:r>
            <a:r>
              <a:rPr lang="ru-RU" sz="1700" dirty="0"/>
              <a:t>. s </a:t>
            </a:r>
            <a:r>
              <a:rPr lang="ru-RU" sz="1700" dirty="0" err="1"/>
              <a:t>r.o</a:t>
            </a:r>
            <a:r>
              <a:rPr lang="ru-RU" sz="1700" dirty="0"/>
              <a:t>., которая официально отвечает за сбор и актуализацию данных о расписаниях общественного транспорта, а также данных о станциях, остановках и транспортных узлах.</a:t>
            </a:r>
          </a:p>
          <a:p>
            <a:pPr algn="just"/>
            <a:r>
              <a:rPr lang="ru-RU" sz="1700" dirty="0"/>
              <a:t>Каждый оператор регулярно обновляет данные о своих маршрутах, остановках и расписаниях, которые затем поступают в CIS </a:t>
            </a:r>
            <a:r>
              <a:rPr lang="ru-RU" sz="1700" dirty="0" smtClean="0"/>
              <a:t>JŘ*.</a:t>
            </a:r>
          </a:p>
          <a:p>
            <a:pPr algn="just"/>
            <a:endParaRPr lang="ru-RU" sz="1700" dirty="0"/>
          </a:p>
          <a:p>
            <a:pPr algn="just"/>
            <a:r>
              <a:rPr lang="ru-RU" sz="1700" dirty="0" smtClean="0"/>
              <a:t>IDOS </a:t>
            </a:r>
            <a:r>
              <a:rPr lang="ru-RU" sz="1700" dirty="0"/>
              <a:t>сам по себе не хранит базу данных со всеми названиями станций, остановок и городов, </a:t>
            </a:r>
            <a:r>
              <a:rPr lang="ru-RU" sz="1700" dirty="0" smtClean="0"/>
              <a:t>а использует </a:t>
            </a:r>
            <a:r>
              <a:rPr lang="ru-RU" sz="1700" dirty="0"/>
              <a:t>данные, предоставляемые чешскими транспортными операторами и CIS </a:t>
            </a:r>
            <a:r>
              <a:rPr lang="ru-RU" sz="1700" dirty="0" smtClean="0"/>
              <a:t>JŘ.  Но к сожалению доступ к этим данным закрыт для общего пользования, поэтому я принял решение для тестирования использовать список городов Чешской республики, доступный для просмотра в </a:t>
            </a:r>
            <a:r>
              <a:rPr lang="ru-RU" sz="1700" dirty="0" err="1" smtClean="0"/>
              <a:t>википедии</a:t>
            </a:r>
            <a:r>
              <a:rPr lang="ru-RU" sz="1700" dirty="0" smtClean="0"/>
              <a:t>*.</a:t>
            </a:r>
          </a:p>
          <a:p>
            <a:pPr algn="just"/>
            <a:endParaRPr lang="ru-RU" sz="1700" dirty="0" smtClean="0"/>
          </a:p>
          <a:p>
            <a:pPr algn="just"/>
            <a:r>
              <a:rPr lang="ru-RU" sz="1700" dirty="0" smtClean="0"/>
              <a:t>Я объединил эти данные в единый список</a:t>
            </a:r>
            <a:r>
              <a:rPr lang="en-US" sz="1700" dirty="0"/>
              <a:t> “</a:t>
            </a:r>
            <a:r>
              <a:rPr lang="en-US" sz="1700" dirty="0" err="1" smtClean="0"/>
              <a:t>Czech_Republic_Locations</a:t>
            </a:r>
            <a:r>
              <a:rPr lang="en-US" sz="1700" dirty="0"/>
              <a:t>”</a:t>
            </a:r>
            <a:r>
              <a:rPr lang="ru-RU" sz="1700" dirty="0" smtClean="0"/>
              <a:t> в формате </a:t>
            </a:r>
            <a:r>
              <a:rPr lang="cs-CZ" sz="1700" dirty="0" smtClean="0"/>
              <a:t>excel</a:t>
            </a:r>
            <a:r>
              <a:rPr lang="ru-RU" sz="1700" dirty="0" smtClean="0"/>
              <a:t>, из которого </a:t>
            </a:r>
            <a:r>
              <a:rPr lang="ru-RU" sz="1700" dirty="0" err="1" smtClean="0"/>
              <a:t>рандомно</a:t>
            </a:r>
            <a:r>
              <a:rPr lang="ru-RU" sz="1700" dirty="0" smtClean="0"/>
              <a:t> выбираются названия населенных пунктов для проведения многих тестов. </a:t>
            </a:r>
          </a:p>
          <a:p>
            <a:pPr algn="just"/>
            <a:r>
              <a:rPr lang="ru-RU" sz="1700" dirty="0"/>
              <a:t>Для негативных сценариев добавлена графа </a:t>
            </a:r>
            <a:r>
              <a:rPr lang="en-US" sz="1700" b="1" dirty="0" err="1"/>
              <a:t>Wrong_Locality</a:t>
            </a:r>
            <a:r>
              <a:rPr lang="ru-RU" sz="1700" dirty="0"/>
              <a:t>, значения в которой были изменены от оригинальных при помощи формулы =ЗАМЕНИТЬ(</a:t>
            </a:r>
            <a:r>
              <a:rPr lang="en-US" sz="1700" dirty="0"/>
              <a:t>C2;2;2;"cz")</a:t>
            </a:r>
            <a:r>
              <a:rPr lang="ru-RU" sz="1700" dirty="0"/>
              <a:t> – она изменила 2 и 3ю буквы на «</a:t>
            </a:r>
            <a:r>
              <a:rPr lang="en-US" sz="1700" dirty="0" err="1"/>
              <a:t>cz</a:t>
            </a:r>
            <a:r>
              <a:rPr lang="ru-RU" sz="1700" dirty="0"/>
              <a:t>»</a:t>
            </a:r>
            <a:r>
              <a:rPr lang="en-US" sz="1700" dirty="0"/>
              <a:t>.</a:t>
            </a:r>
          </a:p>
          <a:p>
            <a:pPr algn="just"/>
            <a:r>
              <a:rPr lang="ru-RU" sz="1700" dirty="0"/>
              <a:t/>
            </a:r>
            <a:br>
              <a:rPr lang="ru-RU" sz="1700" dirty="0"/>
            </a:br>
            <a:r>
              <a:rPr lang="ru-RU" sz="1200" dirty="0" smtClean="0"/>
              <a:t>----------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://cs.wikipedia.org/wiki/Seznam_m%C4%9Bst_v_%</a:t>
            </a:r>
            <a:r>
              <a:rPr lang="en-US" sz="1200" dirty="0" smtClean="0">
                <a:hlinkClick r:id="rId4"/>
              </a:rPr>
              <a:t>C4%8Cesku</a:t>
            </a:r>
            <a:endParaRPr lang="ru-RU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5871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7" y="95474"/>
            <a:ext cx="901027" cy="90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38510" y="1042464"/>
            <a:ext cx="8817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Ввиду того, что транспортный сервис </a:t>
            </a:r>
            <a:r>
              <a:rPr lang="cs-CZ" dirty="0" smtClean="0"/>
              <a:t>IDOS</a:t>
            </a:r>
            <a:r>
              <a:rPr lang="en-US" dirty="0" smtClean="0"/>
              <a:t> </a:t>
            </a:r>
            <a:r>
              <a:rPr lang="ru-RU" dirty="0" smtClean="0"/>
              <a:t>это достаточно прокачанная система, находится в использовании  с 1998 года, поэтому многие ошибки (как логические, так и технические) и глюки (баги) уже были устранены. Этому послужил долгий процесс тестирования, совместно с отзывами пользователей.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Так как в моем случае тестирования нет доступа к исходному коду продукта, то была применена одна из техник тест-дизайна, а именно метод «черного ящика» </a:t>
            </a:r>
            <a:r>
              <a:rPr lang="en-US" dirty="0"/>
              <a:t>(black box test design technique)</a:t>
            </a:r>
            <a:r>
              <a:rPr lang="ru-RU" dirty="0" smtClean="0"/>
              <a:t>.</a:t>
            </a:r>
          </a:p>
          <a:p>
            <a:pPr algn="just"/>
            <a:endParaRPr lang="ru-RU" dirty="0" smtClean="0"/>
          </a:p>
          <a:p>
            <a:pPr algn="just" fontAlgn="base"/>
            <a:r>
              <a:rPr lang="ru-RU" dirty="0"/>
              <a:t>Основной посыл такого тестирования в том, что </a:t>
            </a:r>
            <a:r>
              <a:rPr lang="ru-RU" b="1" dirty="0" smtClean="0"/>
              <a:t>неизвестно, </a:t>
            </a:r>
            <a:r>
              <a:rPr lang="ru-RU" b="1" dirty="0"/>
              <a:t>как устроена тестируемая </a:t>
            </a:r>
            <a:r>
              <a:rPr lang="ru-RU" b="1" dirty="0" smtClean="0"/>
              <a:t>система</a:t>
            </a:r>
            <a:r>
              <a:rPr lang="ru-RU" dirty="0"/>
              <a:t> </a:t>
            </a:r>
            <a:r>
              <a:rPr lang="ru-RU" dirty="0" smtClean="0"/>
              <a:t>изнутри, неизвестна структура кода (разве что</a:t>
            </a:r>
            <a:r>
              <a:rPr lang="cs-CZ" dirty="0" smtClean="0"/>
              <a:t> </a:t>
            </a:r>
            <a:r>
              <a:rPr lang="ru-RU" dirty="0" smtClean="0"/>
              <a:t>виден код </a:t>
            </a:r>
            <a:r>
              <a:rPr lang="cs-CZ" dirty="0" smtClean="0"/>
              <a:t>HTML</a:t>
            </a:r>
            <a:r>
              <a:rPr lang="ru-RU" dirty="0" smtClean="0"/>
              <a:t> в браузере и </a:t>
            </a:r>
            <a:r>
              <a:rPr lang="cs-CZ" dirty="0" smtClean="0"/>
              <a:t>DOM</a:t>
            </a:r>
            <a:r>
              <a:rPr lang="ru-RU" dirty="0" smtClean="0"/>
              <a:t>). </a:t>
            </a:r>
            <a:r>
              <a:rPr lang="ru-RU" dirty="0"/>
              <a:t>При таком </a:t>
            </a:r>
            <a:r>
              <a:rPr lang="ru-RU" dirty="0" smtClean="0"/>
              <a:t>тестировании, </a:t>
            </a:r>
            <a:r>
              <a:rPr lang="ru-RU" dirty="0"/>
              <a:t>тестировщик очень похож на обычного пользователя: тест анализ и исследование продукта он проводит опираясь на </a:t>
            </a:r>
            <a:r>
              <a:rPr lang="ru-RU" dirty="0" smtClean="0"/>
              <a:t>свои знания о продукте и </a:t>
            </a:r>
            <a:r>
              <a:rPr lang="ru-RU" dirty="0"/>
              <a:t>прочую </a:t>
            </a:r>
            <a:r>
              <a:rPr lang="ru-RU" dirty="0" smtClean="0"/>
              <a:t>документацию (например из раздела «Помощь/</a:t>
            </a:r>
            <a:r>
              <a:rPr lang="en-US" dirty="0" err="1" smtClean="0"/>
              <a:t>Nápověda</a:t>
            </a:r>
            <a:r>
              <a:rPr lang="ru-RU" dirty="0" smtClean="0"/>
              <a:t>»), </a:t>
            </a:r>
            <a:r>
              <a:rPr lang="ru-RU" dirty="0"/>
              <a:t>которая описывает этот продукт</a:t>
            </a:r>
            <a:r>
              <a:rPr lang="ru-RU" dirty="0" smtClean="0"/>
              <a:t>.</a:t>
            </a:r>
          </a:p>
          <a:p>
            <a:pPr algn="just" fontAlgn="base"/>
            <a:endParaRPr lang="ru-RU" dirty="0"/>
          </a:p>
          <a:p>
            <a:pPr algn="just" fontAlgn="base"/>
            <a:r>
              <a:rPr lang="ru-RU" dirty="0"/>
              <a:t>Получается, что идеи для тестирования идут от предполагаемых </a:t>
            </a:r>
            <a:r>
              <a:rPr lang="ru-RU" dirty="0" smtClean="0"/>
              <a:t>образцов </a:t>
            </a:r>
            <a:r>
              <a:rPr lang="ru-RU" dirty="0"/>
              <a:t>поведения пользователей. Поэтому такой подход еще называют поведенческим</a:t>
            </a:r>
            <a:r>
              <a:rPr lang="ru-RU" dirty="0" smtClean="0"/>
              <a:t>.</a:t>
            </a:r>
          </a:p>
          <a:p>
            <a:pPr algn="just" fontAlgn="base"/>
            <a:r>
              <a:rPr lang="ru-RU" dirty="0" smtClean="0"/>
              <a:t>Т.е. нет возможности </a:t>
            </a:r>
            <a:r>
              <a:rPr lang="ru-RU" b="1" dirty="0" smtClean="0"/>
              <a:t>сравнить необходимый результат с фактическим </a:t>
            </a:r>
            <a:r>
              <a:rPr lang="ru-RU" dirty="0" smtClean="0"/>
              <a:t>(что собственно и является процессом тестирования).</a:t>
            </a:r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Функциональное Тестирование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28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2800" dirty="0"/>
              <a:t>Тестирование работы поиска при вводе начальной и конечной точки маршрута.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144379" y="1013840"/>
            <a:ext cx="8718119" cy="552171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16500" y="1131817"/>
            <a:ext cx="8432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/>
              <a:t>	Учитывая что в основном пользователи пользуются сервисом не входя в личный кабинет и не сохраняя маршруты в Избранное, то основная задача – это построить маршрут согласно указанным данным и предложить оптимальные варианты по времени и протяженности маршрутов. Далее, в зависимости от  конкретной ситуации пользователь сам выберет, нужно ли ему быстрее добраться, или ему важно наименьшее количество пересадок, либо важно наименьшее расстояние до пункта назначения.</a:t>
            </a:r>
          </a:p>
          <a:p>
            <a:pPr algn="just"/>
            <a:r>
              <a:rPr lang="ru-RU" sz="1500" dirty="0" smtClean="0"/>
              <a:t>	Все это должен предложить тестируемый сервис, а также дать возможность отфильтровать полученные результаты.</a:t>
            </a:r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ходе работы с данным ресурсом, </a:t>
            </a:r>
            <a:r>
              <a:rPr lang="ru-RU" sz="1500" dirty="0" err="1"/>
              <a:t>появлалось</a:t>
            </a:r>
            <a:r>
              <a:rPr lang="ru-RU" sz="1500" dirty="0"/>
              <a:t> довольно большое число блокирующих предупреждений и уведомлений, включая самопроизвольное открытие страницы Помощи/</a:t>
            </a:r>
            <a:r>
              <a:rPr lang="en-US" sz="1500" dirty="0" err="1"/>
              <a:t>Napoveda</a:t>
            </a:r>
            <a:r>
              <a:rPr lang="ru-RU" sz="1500" dirty="0"/>
              <a:t> , а также предложение пройти Опрос</a:t>
            </a:r>
            <a:r>
              <a:rPr lang="en-US" sz="1500" dirty="0"/>
              <a:t>/Survey</a:t>
            </a:r>
            <a:r>
              <a:rPr lang="ru-RU" sz="1500" dirty="0"/>
              <a:t>/</a:t>
            </a:r>
            <a:r>
              <a:rPr lang="en-US" sz="1500" dirty="0" err="1"/>
              <a:t>Dotazník</a:t>
            </a:r>
            <a:r>
              <a:rPr lang="en-US" sz="1500" dirty="0" smtClean="0"/>
              <a:t>.</a:t>
            </a:r>
            <a:endParaRPr lang="ru-RU" sz="1500" dirty="0" smtClean="0"/>
          </a:p>
          <a:p>
            <a:pPr algn="just"/>
            <a:endParaRPr lang="en-US" sz="1500" dirty="0"/>
          </a:p>
          <a:p>
            <a:pPr algn="just"/>
            <a:r>
              <a:rPr lang="ru-RU" sz="1500" dirty="0" smtClean="0"/>
              <a:t>	Поэтому </a:t>
            </a:r>
            <a:r>
              <a:rPr lang="ru-RU" sz="1500" dirty="0"/>
              <a:t>было принято решение создать отдельный файл с функциями, которые обрабатывают такие ситуации. Файл называется </a:t>
            </a:r>
            <a:r>
              <a:rPr lang="en-US" sz="1500" dirty="0"/>
              <a:t>All_Wornings_and_Errors_to_Avoid.py</a:t>
            </a:r>
            <a:r>
              <a:rPr lang="ru-RU" sz="1500" dirty="0"/>
              <a:t>, он добавляется в некоторые </a:t>
            </a:r>
            <a:r>
              <a:rPr lang="ru-RU" sz="1500" dirty="0"/>
              <a:t>скрипты в </a:t>
            </a:r>
            <a:r>
              <a:rPr lang="en-US" sz="1500" dirty="0" err="1"/>
              <a:t>PyCharm</a:t>
            </a:r>
            <a:r>
              <a:rPr lang="ru-RU" sz="1500" dirty="0" smtClean="0"/>
              <a:t> </a:t>
            </a:r>
            <a:r>
              <a:rPr lang="ru-RU" sz="1500" dirty="0"/>
              <a:t>при помощи</a:t>
            </a:r>
            <a:r>
              <a:rPr lang="en-US" sz="1500" dirty="0"/>
              <a:t> </a:t>
            </a:r>
            <a:r>
              <a:rPr lang="ru-RU" sz="1500" dirty="0"/>
              <a:t>опции </a:t>
            </a:r>
            <a:r>
              <a:rPr lang="en-US" sz="1500" dirty="0"/>
              <a:t>“Import” </a:t>
            </a:r>
            <a:r>
              <a:rPr lang="ru-RU" sz="1500" dirty="0" smtClean="0"/>
              <a:t>и </a:t>
            </a:r>
            <a:r>
              <a:rPr lang="ru-RU" sz="1500" dirty="0"/>
              <a:t>при необходимости из него вызывается та или иная нужная функция</a:t>
            </a:r>
            <a:r>
              <a:rPr lang="ru-RU" sz="1500" dirty="0" smtClean="0"/>
              <a:t>.</a:t>
            </a:r>
          </a:p>
          <a:p>
            <a:pPr algn="just"/>
            <a:endParaRPr lang="ru-RU" sz="1500" dirty="0"/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этом файле также учтена возможность многоязычного использования данного ресурса – т.е. в зависимости  от языка интерфейса, уведомления будут появляться на разных языках. И если в скрипте есть привязка непосредственно к языку ошибки, то она будет обрабатываться правильно.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98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</a:t>
            </a:r>
            <a:r>
              <a:rPr lang="ru-RU" sz="2000" dirty="0" smtClean="0"/>
              <a:t>1</a:t>
            </a:r>
            <a:r>
              <a:rPr lang="ru-RU" sz="2000" dirty="0" smtClean="0"/>
              <a:t>.1.1</a:t>
            </a:r>
            <a:r>
              <a:rPr lang="ru-RU" sz="2000" dirty="0"/>
              <a:t>. </a:t>
            </a:r>
            <a:r>
              <a:rPr lang="ru-RU" sz="2000" dirty="0"/>
              <a:t>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 </a:t>
            </a:r>
            <a:r>
              <a:rPr lang="ru-RU" sz="2000" dirty="0" smtClean="0"/>
              <a:t>              данными</a:t>
            </a:r>
            <a:r>
              <a:rPr lang="ru-RU" sz="2000" dirty="0"/>
              <a:t>, запущенным клавишей "ENTER" с </a:t>
            </a:r>
            <a:r>
              <a:rPr lang="ru-RU" sz="2000" dirty="0" smtClean="0"/>
              <a:t>клавиатуры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</a:t>
            </a:r>
            <a:r>
              <a:rPr lang="ru-RU" sz="1200" dirty="0" smtClean="0"/>
              <a:t>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terabox.com/s/1GL0abBE7gf2_IRHTursZ8A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7902341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1.1.2. </a:t>
            </a:r>
            <a:r>
              <a:rPr lang="ru-RU" sz="2000" dirty="0"/>
              <a:t>Тестирование построения маршрута с </a:t>
            </a:r>
            <a:r>
              <a:rPr lang="ru-RU" sz="2000" dirty="0" smtClean="0"/>
              <a:t>верными</a:t>
            </a:r>
          </a:p>
          <a:p>
            <a:r>
              <a:rPr lang="ru-RU" sz="2000" dirty="0"/>
              <a:t> </a:t>
            </a:r>
            <a:r>
              <a:rPr lang="ru-RU" sz="2000" dirty="0" smtClean="0"/>
              <a:t>	      </a:t>
            </a:r>
            <a:r>
              <a:rPr lang="ru-RU" sz="2000" dirty="0"/>
              <a:t>данными, запущенный кнопкой "HLEDAT</a:t>
            </a:r>
            <a:r>
              <a:rPr lang="ru-RU" sz="2000" dirty="0" smtClean="0"/>
              <a:t>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4"/>
            <a:ext cx="8718119" cy="213680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</a:t>
            </a:r>
            <a:r>
              <a:rPr lang="ru-RU" sz="1200" dirty="0" smtClean="0"/>
              <a:t>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</a:t>
            </a:r>
            <a:r>
              <a:rPr lang="ru-RU" sz="1200" dirty="0" smtClean="0"/>
              <a:t>, д</a:t>
            </a:r>
            <a:r>
              <a:rPr lang="ru-RU" sz="1200" dirty="0" smtClean="0"/>
              <a:t>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 smtClean="0"/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terabox.com/s/1eqNP8lQic5SU7aLsZAD_MA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3452" y="5993234"/>
            <a:ext cx="8720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1200" b="1" dirty="0" smtClean="0"/>
              <a:t>Суть проведения похожих тестов состоит в том, что при запуске клавишей </a:t>
            </a:r>
            <a:r>
              <a:rPr lang="en-US" sz="1200" b="1" dirty="0" smtClean="0"/>
              <a:t>ENTER</a:t>
            </a:r>
            <a:r>
              <a:rPr lang="ru-RU" sz="1200" b="1" dirty="0" smtClean="0"/>
              <a:t> или кнопкой</a:t>
            </a:r>
            <a:r>
              <a:rPr lang="en-US" sz="1200" b="1" dirty="0" smtClean="0"/>
              <a:t> HLEDAT</a:t>
            </a:r>
            <a:r>
              <a:rPr lang="ru-RU" sz="1200" b="1" dirty="0" smtClean="0"/>
              <a:t> возможны разные алгоритмы обработки, соответственно есть шанс возникновения бага при таких разных сценариях.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5534527"/>
            <a:ext cx="322445" cy="3224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5" y="2560321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18201</TotalTime>
  <Words>5123</Words>
  <Application>Microsoft Office PowerPoint</Application>
  <PresentationFormat>Экран (4:3)</PresentationFormat>
  <Paragraphs>547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Arial</vt:lpstr>
      <vt:lpstr>Arial Rounded MT Bold</vt:lpstr>
      <vt:lpstr>Calibri</vt:lpstr>
      <vt:lpstr>Times New Roman</vt:lpstr>
      <vt:lpstr>Trebuchet MS</vt:lpstr>
      <vt:lpstr>Wingdings</vt:lpstr>
      <vt:lpstr>Берлин</vt:lpstr>
      <vt:lpstr>Step IT Academy s.r.o. Dlouhá 715/38 110 00 Praha - Staré Město    ДИПЛОМНАЯ РАБОТА НА ТЕМУ:</vt:lpstr>
      <vt:lpstr>Презентация PowerPoint</vt:lpstr>
      <vt:lpstr>Презентация PowerPoint</vt:lpstr>
      <vt:lpstr>ВВЕДЕНИЕ</vt:lpstr>
      <vt:lpstr>ВВЕДЕНИЕ</vt:lpstr>
      <vt:lpstr>ВВЕДЕНИЕ</vt:lpstr>
      <vt:lpstr>Функциональное Тестирование</vt:lpstr>
      <vt:lpstr>Тестирование работы поиска при вводе начальной и конечной точки маршрута.</vt:lpstr>
      <vt:lpstr>Тест 1.1.1. Тестирование построения маршрута с верными                 данными, запущенным клавишей "ENTER" с клавиатуры </vt:lpstr>
      <vt:lpstr>Тест 1.1.3. Тестирование построения маршрута с верными         данными, с фильтром "По Приезду"</vt:lpstr>
      <vt:lpstr>Тест 1.1.5. Тестирование построения маршрута с вводом             рандомных данных по первым двум буквам</vt:lpstr>
      <vt:lpstr>Тест 1.2.2. Тестирование построения маршрута с верными данными,         с фильтром "Только прямые рейсы"</vt:lpstr>
      <vt:lpstr>Тест 1.3.2. Тестирование построения маршрута с неверными          данными, запущенный кнопкой "HLEDAT"</vt:lpstr>
      <vt:lpstr>Тест 1.4.1. Тестирование добавления построенного маршрута в "Избранное"</vt:lpstr>
      <vt:lpstr>Тест 1.5.3. Тестирование построения карты с использованием       рандомных данных  из файла "Czech_Republic_Locations.xlsx"</vt:lpstr>
      <vt:lpstr>Тест 1.5.4. Тестирование построения карты и проверка функционала         работы приближения и отдаления (zoom in, zoom out)</vt:lpstr>
      <vt:lpstr>Тест 1.5.5. Тестирование построения карты и проверка функционала           отображения остановок на построенном маршруте</vt:lpstr>
      <vt:lpstr>Тест 2.1.1.   Тестирование авторизации / Penetration test          (позитивный и негативный сценарии) </vt:lpstr>
      <vt:lpstr>Тестирование API через Postman</vt:lpstr>
      <vt:lpstr>Тестирование API через Postman</vt:lpstr>
      <vt:lpstr>Тест 3.1.1 Корректность ответа на запросы поиска маршрутов</vt:lpstr>
      <vt:lpstr>Тест 3.2.1. Корректность ответа на запросы, выбранных из         предустановленных самой системой</vt:lpstr>
      <vt:lpstr>Тест 3.3.1. Корректность ответа на добавление маршрута в     «Избранное/Moje spojení» </vt:lpstr>
      <vt:lpstr>Тест 3.3.2. Корректность POST запроса на добавление в         «Избранное/Moje spojení» </vt:lpstr>
      <vt:lpstr>Тест 3.4.1. Корректность ответа на отображение карты        построенного маршрута </vt:lpstr>
      <vt:lpstr>Тест 3.5.1. Корректность GET запроса добавление         построенного маршрута в корзину</vt:lpstr>
      <vt:lpstr>Тест 3.5.2. Корректность отображения в запросе итоговой         суммы к оплате</vt:lpstr>
      <vt:lpstr>Тестирование кроссбраузерности и адаптивности (для сайта)</vt:lpstr>
      <vt:lpstr>Тест 4.1.1. Тестирование корректности отображения и работы         функционала на популярных браузерах (Chrome,          Firefox, Safari) </vt:lpstr>
      <vt:lpstr>Тест 4.1.2. Тестирование корректности отображения карт         маршрута Прага-Брно на браузерах Chrome, Firefox        и Safari</vt:lpstr>
      <vt:lpstr>Тест 4.1.3. Тестирование корректности отображения          информации по выбранному номеру маршрута на         браузерах Chrome, Firefox и Safari</vt:lpstr>
      <vt:lpstr>Нагрузочное Тестирование /  Stress Testing</vt:lpstr>
      <vt:lpstr>Тест 5.2.2. Нагрузочный тест на добавление записей     в Избранное / Moje Spojeni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5.1. Результаты нагрузочного теста     на добавление записей в Избранное / Moje Spojeni</vt:lpstr>
      <vt:lpstr>Тест 5.3.1. Нагрузочный тест на построение маршрута     с сохранением скриншотов</vt:lpstr>
      <vt:lpstr>Тест 5.3.1. Результаты нагрузочного теста     на построение маршрута с сохранением скриншотов</vt:lpstr>
      <vt:lpstr>Тест 5.3.1. Результаты нагрузочного теста     на построение маршрута с сохранением скриншота</vt:lpstr>
      <vt:lpstr>Презентация PowerPoint</vt:lpstr>
      <vt:lpstr>БАГ-РЕПОРТ / BUG REPORT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платформы IDOS</dc:title>
  <dc:creator>Alexandru Dotu</dc:creator>
  <cp:keywords>Test IDOS</cp:keywords>
  <cp:lastModifiedBy>Учетная запись Майкрософт</cp:lastModifiedBy>
  <cp:revision>246</cp:revision>
  <dcterms:created xsi:type="dcterms:W3CDTF">2024-11-15T10:23:27Z</dcterms:created>
  <dcterms:modified xsi:type="dcterms:W3CDTF">2024-12-10T19:54:36Z</dcterms:modified>
</cp:coreProperties>
</file>